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5"/>
  </p:notesMasterIdLst>
  <p:sldIdLst>
    <p:sldId id="256" r:id="rId5"/>
    <p:sldId id="258" r:id="rId6"/>
    <p:sldId id="443" r:id="rId7"/>
    <p:sldId id="428" r:id="rId8"/>
    <p:sldId id="453" r:id="rId9"/>
    <p:sldId id="438" r:id="rId10"/>
    <p:sldId id="455" r:id="rId11"/>
    <p:sldId id="446" r:id="rId12"/>
    <p:sldId id="454" r:id="rId13"/>
    <p:sldId id="426" r:id="rId14"/>
  </p:sldIdLst>
  <p:sldSz cx="9144000" cy="6858000" type="screen4x3"/>
  <p:notesSz cx="6797675" cy="9874250"/>
  <p:custDataLst>
    <p:tags r:id="rId1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p:scale>
          <a:sx n="60" d="100"/>
          <a:sy n="60" d="100"/>
        </p:scale>
        <p:origin x="-36" y="-366"/>
      </p:cViewPr>
      <p:guideLst>
        <p:guide orient="horz" pos="2160"/>
        <p:guide pos="2880"/>
      </p:guideLst>
    </p:cSldViewPr>
  </p:slideViewPr>
  <p:outlineViewPr>
    <p:cViewPr>
      <p:scale>
        <a:sx n="33" d="100"/>
        <a:sy n="33" d="100"/>
      </p:scale>
      <p:origin x="0" y="59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2/9/2014</a:t>
            </a:fld>
            <a:endParaRPr lang="en-GB" dirty="0"/>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 Target="../slides/slide2.xml"/><Relationship Id="rId7" Type="http://schemas.openxmlformats.org/officeDocument/2006/relationships/slide" Target="../slides/slide8.xml"/><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 Target="../slides/slide7.xml"/><Relationship Id="rId5" Type="http://schemas.openxmlformats.org/officeDocument/2006/relationships/slide" Target="../slides/slide4.xml"/><Relationship Id="rId4" Type="http://schemas.openxmlformats.org/officeDocument/2006/relationships/slide" Target="../slides/slide6.xml"/><Relationship Id="rId9" Type="http://schemas.openxmlformats.org/officeDocument/2006/relationships/slide" Target="../slides/slide9.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image" Target="../media/image3.gif"/><Relationship Id="rId5" Type="http://schemas.openxmlformats.org/officeDocument/2006/relationships/hyperlink" Target="http://www.google.co.uk/url?sa=i&amp;rct=j&amp;q=ocr+nationals+in+ict+level+02+logo&amp;source=images&amp;cd=&amp;docid=V5m_yCYP-aE2_M&amp;tbnid=DTQOd6LrYrDCGM:&amp;ved=0CAUQjRw&amp;url=http://decv.co.uk/courses/test/&amp;ei=zegkUtL5EcaR0AX1yoCoCA&amp;bvm=bv.51495398,d.d2k&amp;psig=AFQjCNE5H51wUL1lgYhDZQ2VHp_BrKAYtA&amp;ust=1378236999184474" TargetMode="External"/><Relationship Id="rId4" Type="http://schemas.openxmlformats.org/officeDocument/2006/relationships/slide" Target="../slides/slide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rId2" action="ppaction://hlinksldjump"/>
          </p:cNvPr>
          <p:cNvSpPr/>
          <p:nvPr userDrawn="1"/>
        </p:nvSpPr>
        <p:spPr>
          <a:xfrm>
            <a:off x="2587329"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a:t>
            </a:r>
            <a:endParaRPr lang="en-GB" b="1" dirty="0"/>
          </a:p>
        </p:txBody>
      </p:sp>
      <p:sp>
        <p:nvSpPr>
          <p:cNvPr id="5" name="Round Same Side Corner Rectangle 4">
            <a:hlinkClick r:id="rId3" action="ppaction://hlinksldjump"/>
          </p:cNvPr>
          <p:cNvSpPr/>
          <p:nvPr userDrawn="1"/>
        </p:nvSpPr>
        <p:spPr>
          <a:xfrm>
            <a:off x="311404" y="692696"/>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7" name="Round Same Side Corner Rectangle 6">
            <a:hlinkClick r:id="rId4" action="ppaction://hlinksldjump"/>
          </p:cNvPr>
          <p:cNvSpPr/>
          <p:nvPr userDrawn="1"/>
        </p:nvSpPr>
        <p:spPr>
          <a:xfrm>
            <a:off x="3065495"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2</a:t>
            </a:r>
            <a:endParaRPr lang="en-GB" b="1" dirty="0"/>
          </a:p>
        </p:txBody>
      </p:sp>
      <p:sp>
        <p:nvSpPr>
          <p:cNvPr id="8" name="Round Same Side Corner Rectangle 7">
            <a:hlinkClick r:id="rId5" action="ppaction://hlinksldjump"/>
          </p:cNvPr>
          <p:cNvSpPr/>
          <p:nvPr userDrawn="1"/>
        </p:nvSpPr>
        <p:spPr>
          <a:xfrm>
            <a:off x="2036644" y="692696"/>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LO5</a:t>
            </a:r>
            <a:endParaRPr lang="en-GB" sz="1400" b="1" dirty="0"/>
          </a:p>
        </p:txBody>
      </p:sp>
      <p:sp>
        <p:nvSpPr>
          <p:cNvPr id="11" name="Round Same Side Corner Rectangle 10">
            <a:hlinkClick r:id="rId6" action="ppaction://hlinksldjump"/>
          </p:cNvPr>
          <p:cNvSpPr/>
          <p:nvPr userDrawn="1"/>
        </p:nvSpPr>
        <p:spPr>
          <a:xfrm>
            <a:off x="3543661"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3</a:t>
            </a:r>
            <a:endParaRPr lang="en-GB" b="1" dirty="0"/>
          </a:p>
        </p:txBody>
      </p:sp>
      <p:sp>
        <p:nvSpPr>
          <p:cNvPr id="13" name="Round Same Side Corner Rectangle 12">
            <a:hlinkClick r:id="rId7" action="ppaction://hlinksldjump"/>
          </p:cNvPr>
          <p:cNvSpPr/>
          <p:nvPr userDrawn="1"/>
        </p:nvSpPr>
        <p:spPr>
          <a:xfrm>
            <a:off x="4021827"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4</a:t>
            </a:r>
            <a:endParaRPr lang="en-GB" b="1" dirty="0"/>
          </a:p>
        </p:txBody>
      </p:sp>
      <p:pic>
        <p:nvPicPr>
          <p:cNvPr id="12" name="Picture 2"/>
          <p:cNvPicPr>
            <a:picLocks noChangeAspect="1" noChangeArrowheads="1"/>
          </p:cNvPicPr>
          <p:nvPr userDrawn="1"/>
        </p:nvPicPr>
        <p:blipFill rotWithShape="1">
          <a:blip r:embed="rId8" cstate="print">
            <a:extLst>
              <a:ext uri="{28A0092B-C50C-407E-A947-70E740481C1C}">
                <a14:useLocalDpi xmlns:a14="http://schemas.microsoft.com/office/drawing/2010/main" val="0"/>
              </a:ext>
            </a:extLst>
          </a:blip>
          <a:srcRect l="26052" t="14956" r="24148" b="39224"/>
          <a:stretch/>
        </p:blipFill>
        <p:spPr bwMode="auto">
          <a:xfrm>
            <a:off x="7596336" y="41926"/>
            <a:ext cx="1440160" cy="744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ound Same Side Corner Rectangle 9">
            <a:hlinkClick r:id="rId9" action="ppaction://hlinksldjump"/>
          </p:cNvPr>
          <p:cNvSpPr/>
          <p:nvPr userDrawn="1"/>
        </p:nvSpPr>
        <p:spPr>
          <a:xfrm>
            <a:off x="4499992"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5</a:t>
            </a:r>
            <a:endParaRPr lang="en-GB" b="1" dirty="0"/>
          </a:p>
        </p:txBody>
      </p:sp>
      <p:sp>
        <p:nvSpPr>
          <p:cNvPr id="16" name="Content Placeholder 1"/>
          <p:cNvSpPr txBox="1">
            <a:spLocks/>
          </p:cNvSpPr>
          <p:nvPr userDrawn="1"/>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17" name="Rectangle 3"/>
          <p:cNvSpPr>
            <a:spLocks noChangeArrowheads="1"/>
          </p:cNvSpPr>
          <p:nvPr userDrawn="1"/>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smtClean="0">
                <a:latin typeface="Calibri" pitchFamily="34" charset="0"/>
                <a:ea typeface="Calibri" pitchFamily="34" charset="0"/>
                <a:cs typeface="Calibri" pitchFamily="34" charset="0"/>
              </a:rPr>
              <a:t>LO5: Be able to prepare and produce</a:t>
            </a:r>
            <a:r>
              <a:rPr lang="en-GB" sz="1600" b="1" baseline="0" dirty="0" smtClean="0">
                <a:latin typeface="Calibri" pitchFamily="34" charset="0"/>
                <a:ea typeface="Calibri" pitchFamily="34" charset="0"/>
                <a:cs typeface="Calibri" pitchFamily="34" charset="0"/>
              </a:rPr>
              <a:t> a Digital Showcase for the One World project</a:t>
            </a:r>
            <a:endParaRPr lang="en-ZA" sz="1600" dirty="0">
              <a:latin typeface="Calibri" pitchFamily="34" charset="0"/>
              <a:ea typeface="Calibri" pitchFamily="34" charset="0"/>
              <a:cs typeface="Calibri" pitchFamily="34" charset="0"/>
            </a:endParaRPr>
          </a:p>
        </p:txBody>
      </p:sp>
      <p:sp>
        <p:nvSpPr>
          <p:cNvPr id="18" name="Rectangle 17"/>
          <p:cNvSpPr/>
          <p:nvPr userDrawn="1"/>
        </p:nvSpPr>
        <p:spPr>
          <a:xfrm>
            <a:off x="323528" y="1628800"/>
            <a:ext cx="8496944" cy="646331"/>
          </a:xfrm>
          <a:prstGeom prst="rect">
            <a:avLst/>
          </a:prstGeom>
        </p:spPr>
        <p:txBody>
          <a:bodyPr wrap="square">
            <a:spAutoFit/>
          </a:bodyPr>
          <a:lstStyle/>
          <a:p>
            <a:pPr lvl="0" fontAlgn="auto">
              <a:spcBef>
                <a:spcPts val="0"/>
              </a:spcBef>
              <a:spcAft>
                <a:spcPts val="0"/>
              </a:spcAft>
              <a:defRPr/>
            </a:pPr>
            <a:r>
              <a:rPr lang="en-GB" sz="1800" dirty="0" smtClean="0">
                <a:latin typeface="Calibri" pitchFamily="34" charset="0"/>
                <a:cs typeface="Calibri" pitchFamily="34" charset="0"/>
              </a:rPr>
              <a:t>You need to complete the following tasks in order to effectively create and present a</a:t>
            </a:r>
            <a:r>
              <a:rPr lang="en-GB" sz="1800" baseline="0" dirty="0" smtClean="0">
                <a:latin typeface="Calibri" pitchFamily="34" charset="0"/>
                <a:cs typeface="Calibri" pitchFamily="34" charset="0"/>
              </a:rPr>
              <a:t> portfolio for your One World Scenario Project.</a:t>
            </a:r>
            <a:endParaRPr lang="en-GB" sz="18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2"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rId3"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7" name="Round Same Side Corner Rectangle 6">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1" name="Round Same Side Corner Rectangle 10">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12" name="Round Same Side Corner Rectangle 11">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16" name="Round Same Side Corner Rectangle 15">
            <a:hlinkClick r:id="" action="ppaction://noaction"/>
          </p:cNvPr>
          <p:cNvSpPr/>
          <p:nvPr userDrawn="1"/>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17" name="Round Same Side Corner Rectangle 16">
            <a:hlinkClick r:id="" action="ppaction://noaction"/>
          </p:cNvPr>
          <p:cNvSpPr/>
          <p:nvPr userDrawn="1"/>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0" name="Round Same Side Corner Rectangle 19">
            <a:hlinkClick r:id="rId4" action="ppaction://hlinksldjump"/>
          </p:cNvPr>
          <p:cNvSpPr/>
          <p:nvPr userDrawn="1"/>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pic>
        <p:nvPicPr>
          <p:cNvPr id="14" name="Picture 7" descr="http://decv.co.uk/wp-content/uploads/2013/02/OCR-Logo-300x139.gif">
            <a:hlinkClick r:id="rId5"/>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9690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11"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5" r:id="rId6"/>
    <p:sldLayoutId id="2147483704" r:id="rId7"/>
    <p:sldLayoutId id="2147483702" r:id="rId8"/>
    <p:sldLayoutId id="2147483703" r:id="rId9"/>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hyperlink" Target="CiDA%20-%20Unit%2002%20-%20LO4%20-%20Community%20Animation.pptx" TargetMode="External"/><Relationship Id="rId3" Type="http://schemas.openxmlformats.org/officeDocument/2006/relationships/slide" Target="slide10.xm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CiDA%20-%20Unit%2002%20-%20LO2%20-%20Opening%20Sequence.pptx" TargetMode="External"/><Relationship Id="rId5" Type="http://schemas.openxmlformats.org/officeDocument/2006/relationships/hyperlink" Target="CiDA%20-%20Unit%2002%20-%20LO3%20-%20Community%20Videos.pptx" TargetMode="External"/><Relationship Id="rId10" Type="http://schemas.openxmlformats.org/officeDocument/2006/relationships/hyperlink" Target="CiDA%20-%20Unit%2002%20-%20LO6%20-%20End%20of%20Project%20Review.pptx" TargetMode="External"/><Relationship Id="rId4" Type="http://schemas.openxmlformats.org/officeDocument/2006/relationships/slide" Target="slide2.xml"/><Relationship Id="rId9" Type="http://schemas.openxmlformats.org/officeDocument/2006/relationships/hyperlink" Target="CiDA%20-%20Unit%2002%20-%20LO5%20-%20One%20World%20Showcase%20Portfolio.ppt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CiDA%20-%20Unit%2002%20-%20LO4%20-%20Community%20Animation.pptx" TargetMode="External"/><Relationship Id="rId3" Type="http://schemas.openxmlformats.org/officeDocument/2006/relationships/slide" Target="slide10.xm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CiDA%20-%20Unit%2002%20-%20LO2%20-%20Opening%20Sequence.pptx" TargetMode="External"/><Relationship Id="rId5" Type="http://schemas.openxmlformats.org/officeDocument/2006/relationships/hyperlink" Target="CiDA%20-%20Unit%2002%20-%20LO3%20-%20Community%20Videos.pptx" TargetMode="External"/><Relationship Id="rId10" Type="http://schemas.openxmlformats.org/officeDocument/2006/relationships/hyperlink" Target="CiDA%20-%20Unit%2002%20-%20LO6%20-%20End%20of%20Project%20Review.pptx" TargetMode="External"/><Relationship Id="rId4" Type="http://schemas.openxmlformats.org/officeDocument/2006/relationships/slide" Target="slide2.xml"/><Relationship Id="rId9" Type="http://schemas.openxmlformats.org/officeDocument/2006/relationships/hyperlink" Target="CiDA%20-%20Unit%2002%20-%20LO5%20-%20One%20World%20Showcase%20Portfolio.ppt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6.png"/><Relationship Id="rId7" Type="http://schemas.openxmlformats.org/officeDocument/2006/relationships/hyperlink" Target="http://www.google.co.uk/url?sa=i&amp;rct=j&amp;q=web+site+plan&amp;source=images&amp;cd=&amp;cad=rja&amp;docid=yQlziwN3FZitbM&amp;tbnid=I8q8lJy_1z_V3M:&amp;ved=0CAUQjRw&amp;url=http://creatingmywebsite.com/how-to-create-a-website-plan&amp;ei=XfEkUpHzOuHL0QXxyICIBw&amp;bvm=bv.51495398,d.d2k&amp;psig=AFQjCNHXhkX_rdF2xHVPDQfCO9sbH-MZUA&amp;ust=1378239051596862"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9.jpeg"/><Relationship Id="rId5" Type="http://schemas.openxmlformats.org/officeDocument/2006/relationships/hyperlink" Target="http://www.google.co.uk/url?sa=i&amp;rct=j&amp;q=web+site+plan&amp;source=images&amp;cd=&amp;cad=rja&amp;docid=1rjnKtLFkOBytM&amp;tbnid=2OWlbP2wdDb1DM:&amp;ved=0CAUQjRw&amp;url=http://www.web-designschool.com/plan-work-plan-web-page-website/&amp;ei=4vAkUouWKOmm0wXKkoDIDw&amp;bvm=bv.51495398,d.d2k&amp;psig=AFQjCNHXhkX_rdF2xHVPDQfCO9sbH-MZUA&amp;ust=1378239051596862"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12.gif"/><Relationship Id="rId5" Type="http://schemas.openxmlformats.org/officeDocument/2006/relationships/image" Target="../media/image11.gif"/><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12.gif"/><Relationship Id="rId4" Type="http://schemas.openxmlformats.org/officeDocument/2006/relationships/image" Target="../media/image11.gif"/></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11.gif"/></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11.gif"/><Relationship Id="rId4" Type="http://schemas.openxmlformats.org/officeDocument/2006/relationships/hyperlink" Target="LO5%20-%20Task%204%20-%20Testing%20Frame.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5949280"/>
            <a:ext cx="820891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02 </a:t>
            </a:r>
            <a:r>
              <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Digital Showcase - DA202</a:t>
            </a:r>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Footer Placeholder 18"/>
          <p:cNvSpPr txBox="1">
            <a:spLocks/>
          </p:cNvSpPr>
          <p:nvPr/>
        </p:nvSpPr>
        <p:spPr>
          <a:xfrm>
            <a:off x="25583" y="6592267"/>
            <a:ext cx="971944"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accent1">
                    <a:tint val="20000"/>
                  </a:schemeClr>
                </a:solidFill>
                <a:effectLst/>
                <a:uLnTx/>
                <a:uFillTx/>
                <a:latin typeface="Calibri" pitchFamily="34" charset="0"/>
                <a:ea typeface="+mn-ea"/>
                <a:cs typeface="Calibri" pitchFamily="34" charset="0"/>
              </a:rPr>
              <a:t>ICT Dept</a:t>
            </a:r>
            <a:endParaRPr kumimoji="0" lang="en-US" sz="1200" b="1" i="0" u="none" strike="noStrike" kern="1200" cap="none" spc="0" normalizeH="0" baseline="0" noProof="0" dirty="0">
              <a:ln>
                <a:noFill/>
              </a:ln>
              <a:solidFill>
                <a:schemeClr val="accent1">
                  <a:tint val="20000"/>
                </a:schemeClr>
              </a:solidFill>
              <a:effectLst/>
              <a:uLnTx/>
              <a:uFillTx/>
              <a:latin typeface="Calibri" pitchFamily="34" charset="0"/>
              <a:ea typeface="+mn-ea"/>
              <a:cs typeface="Calibri" pitchFamily="34" charset="0"/>
            </a:endParaRPr>
          </a:p>
        </p:txBody>
      </p:sp>
      <p:pic>
        <p:nvPicPr>
          <p:cNvPr id="4" name="Picture 3" descr="http://www.cooperstc.com/index_htm_files/2589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17" y="5575424"/>
            <a:ext cx="904875" cy="10191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260648"/>
            <a:ext cx="8496944" cy="15841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pic>
        <p:nvPicPr>
          <p:cNvPr id="1029" name="Picture 5" descr="http://www.cooperstc.com/index_htm_files/2589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04664"/>
            <a:ext cx="1224136" cy="137876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47664" y="530677"/>
            <a:ext cx="6912768" cy="892552"/>
          </a:xfrm>
          <a:prstGeom prst="rect">
            <a:avLst/>
          </a:prstGeom>
          <a:noFill/>
        </p:spPr>
        <p:txBody>
          <a:bodyPr wrap="square" rtlCol="0">
            <a:spAutoFit/>
          </a:bodyPr>
          <a:lstStyle/>
          <a:p>
            <a:r>
              <a:rPr lang="en-GB" sz="2400" b="1" dirty="0" smtClean="0">
                <a:solidFill>
                  <a:schemeClr val="tx1">
                    <a:lumMod val="50000"/>
                    <a:lumOff val="50000"/>
                  </a:schemeClr>
                </a:solidFill>
              </a:rPr>
              <a:t>Certificate in Digital Applications – Level 02</a:t>
            </a:r>
            <a:endParaRPr lang="en-GB" sz="2800" b="1" dirty="0" smtClean="0">
              <a:solidFill>
                <a:schemeClr val="tx1">
                  <a:lumMod val="50000"/>
                  <a:lumOff val="50000"/>
                </a:schemeClr>
              </a:solidFill>
            </a:endParaRPr>
          </a:p>
          <a:p>
            <a:r>
              <a:rPr lang="en-GB" sz="2800" b="1" dirty="0" smtClean="0">
                <a:solidFill>
                  <a:schemeClr val="tx1">
                    <a:lumMod val="50000"/>
                    <a:lumOff val="50000"/>
                  </a:schemeClr>
                </a:solidFill>
              </a:rPr>
              <a:t>Creative Multimedia – DA202</a:t>
            </a:r>
            <a:endParaRPr lang="en-GB" sz="2800" b="1" dirty="0">
              <a:solidFill>
                <a:schemeClr val="tx1">
                  <a:lumMod val="50000"/>
                  <a:lumOff val="50000"/>
                </a:schemeClr>
              </a:solidFill>
            </a:endParaRPr>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6052" t="14956" r="24148" b="39224"/>
          <a:stretch/>
        </p:blipFill>
        <p:spPr bwMode="auto">
          <a:xfrm>
            <a:off x="3876355" y="2204864"/>
            <a:ext cx="4872109"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1"/>
          <p:cNvSpPr txBox="1">
            <a:spLocks/>
          </p:cNvSpPr>
          <p:nvPr/>
        </p:nvSpPr>
        <p:spPr>
          <a:xfrm>
            <a:off x="219621" y="1092844"/>
            <a:ext cx="8715375" cy="5576515"/>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95250" marR="0" lvl="0" indent="0" algn="l" defTabSz="914400" rtl="0" eaLnBrk="1" fontAlgn="auto" latinLnBrk="0" hangingPunct="1">
              <a:lnSpc>
                <a:spcPct val="100000"/>
              </a:lnSpc>
              <a:spcBef>
                <a:spcPts val="0"/>
              </a:spcBef>
              <a:spcAft>
                <a:spcPts val="600"/>
              </a:spcAft>
              <a:buClr>
                <a:schemeClr val="accent1"/>
              </a:buClr>
              <a:buSzPct val="68000"/>
              <a:buFont typeface="Wingdings 3"/>
              <a:buNone/>
              <a:tabLst/>
              <a:defRPr/>
            </a:pPr>
            <a:endPar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
        <p:nvSpPr>
          <p:cNvPr id="3074" name="Title 1"/>
          <p:cNvSpPr>
            <a:spLocks noGrp="1"/>
          </p:cNvSpPr>
          <p:nvPr>
            <p:ph type="title"/>
          </p:nvPr>
        </p:nvSpPr>
        <p:spPr>
          <a:xfrm>
            <a:off x="249375" y="-115190"/>
            <a:ext cx="8229600" cy="857256"/>
          </a:xfrm>
        </p:spPr>
        <p:txBody>
          <a:bodyPr>
            <a:normAutofit/>
          </a:bodyPr>
          <a:lstStyle/>
          <a:p>
            <a:r>
              <a:rPr lang="en-GB" sz="3200" dirty="0" smtClean="0"/>
              <a:t>LO5 – Assessment (P, M, D)</a:t>
            </a:r>
            <a:endParaRPr lang="en-GB" sz="3200" b="1" dirty="0" smtClean="0"/>
          </a:p>
        </p:txBody>
      </p:sp>
      <p:graphicFrame>
        <p:nvGraphicFramePr>
          <p:cNvPr id="62" name="Table 61"/>
          <p:cNvGraphicFramePr>
            <a:graphicFrameLocks noGrp="1"/>
          </p:cNvGraphicFramePr>
          <p:nvPr>
            <p:extLst>
              <p:ext uri="{D42A27DB-BD31-4B8C-83A1-F6EECF244321}">
                <p14:modId xmlns:p14="http://schemas.microsoft.com/office/powerpoint/2010/main" val="944174040"/>
              </p:ext>
            </p:extLst>
          </p:nvPr>
        </p:nvGraphicFramePr>
        <p:xfrm>
          <a:off x="395532" y="1196755"/>
          <a:ext cx="8424938" cy="4444709"/>
        </p:xfrm>
        <a:graphic>
          <a:graphicData uri="http://schemas.openxmlformats.org/drawingml/2006/table">
            <a:tbl>
              <a:tblPr/>
              <a:tblGrid>
                <a:gridCol w="897720"/>
                <a:gridCol w="1046500"/>
                <a:gridCol w="216024"/>
                <a:gridCol w="576064"/>
                <a:gridCol w="1584176"/>
                <a:gridCol w="216024"/>
                <a:gridCol w="336627"/>
                <a:gridCol w="1987708"/>
                <a:gridCol w="123937"/>
                <a:gridCol w="733940"/>
                <a:gridCol w="706218"/>
              </a:tblGrid>
              <a:tr h="218954">
                <a:tc>
                  <a:txBody>
                    <a:bodyPr/>
                    <a:lstStyle/>
                    <a:p>
                      <a:pPr algn="ctr">
                        <a:spcAft>
                          <a:spcPts val="0"/>
                        </a:spcAft>
                      </a:pPr>
                      <a:r>
                        <a:rPr lang="en-GB" sz="1600" b="1" dirty="0">
                          <a:latin typeface="Calibri" pitchFamily="34" charset="0"/>
                          <a:ea typeface="Times New Roman"/>
                          <a:cs typeface="Calibri" pitchFamily="34" charset="0"/>
                        </a:rPr>
                        <a:t>Task</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gridSpan="7">
                  <a:txBody>
                    <a:bodyPr/>
                    <a:lstStyle/>
                    <a:p>
                      <a:pPr algn="ctr">
                        <a:spcAft>
                          <a:spcPts val="0"/>
                        </a:spcAft>
                      </a:pPr>
                      <a:r>
                        <a:rPr lang="en-GB" sz="1600" b="1" dirty="0">
                          <a:latin typeface="Calibri" pitchFamily="34" charset="0"/>
                          <a:ea typeface="Times New Roman"/>
                          <a:cs typeface="Calibri" pitchFamily="34" charset="0"/>
                        </a:rPr>
                        <a:t>Activities</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ctr">
                        <a:spcAft>
                          <a:spcPts val="0"/>
                        </a:spcAft>
                      </a:pPr>
                      <a:r>
                        <a:rPr lang="en-GB" sz="1600" b="1" dirty="0">
                          <a:latin typeface="Calibri" pitchFamily="34" charset="0"/>
                          <a:ea typeface="Times New Roman"/>
                          <a:cs typeface="Calibri" pitchFamily="34" charset="0"/>
                        </a:rPr>
                        <a:t>Student</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hMerge="1">
                  <a:txBody>
                    <a:bodyPr/>
                    <a:lstStyle/>
                    <a:p>
                      <a:endParaRPr lang="en-GB"/>
                    </a:p>
                  </a:txBody>
                  <a:tcPr/>
                </a:tc>
                <a:tc>
                  <a:txBody>
                    <a:bodyPr/>
                    <a:lstStyle/>
                    <a:p>
                      <a:pPr algn="ctr">
                        <a:spcAft>
                          <a:spcPts val="0"/>
                        </a:spcAft>
                      </a:pPr>
                      <a:r>
                        <a:rPr lang="en-GB" sz="1600" b="1" dirty="0" smtClean="0">
                          <a:latin typeface="Calibri" pitchFamily="34" charset="0"/>
                          <a:ea typeface="Times New Roman"/>
                          <a:cs typeface="Calibri" pitchFamily="34" charset="0"/>
                        </a:rPr>
                        <a:t>Staff</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r>
              <a:tr h="264196">
                <a:tc gridSpan="11">
                  <a:txBody>
                    <a:bodyPr/>
                    <a:lstStyle/>
                    <a:p>
                      <a:r>
                        <a:rPr lang="en-GB" sz="1600" b="1" dirty="0" smtClean="0">
                          <a:latin typeface="Calibri" pitchFamily="34" charset="0"/>
                          <a:ea typeface="Calibri" pitchFamily="34" charset="0"/>
                          <a:cs typeface="Calibri" pitchFamily="34" charset="0"/>
                        </a:rPr>
                        <a:t>LO5: Be able to prepare and produce</a:t>
                      </a:r>
                      <a:r>
                        <a:rPr lang="en-GB" sz="1600" b="1" baseline="0" dirty="0" smtClean="0">
                          <a:latin typeface="Calibri" pitchFamily="34" charset="0"/>
                          <a:ea typeface="Calibri" pitchFamily="34" charset="0"/>
                          <a:cs typeface="Calibri" pitchFamily="34" charset="0"/>
                        </a:rPr>
                        <a:t> a Digital Showcase for the One World project</a:t>
                      </a:r>
                      <a:endParaRPr lang="en-ZA" sz="1600" dirty="0">
                        <a:latin typeface="Calibri" pitchFamily="34" charset="0"/>
                        <a:ea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0040">
                <a:tc>
                  <a:txBody>
                    <a:bodyPr/>
                    <a:lstStyle/>
                    <a:p>
                      <a:pPr algn="ctr">
                        <a:spcAft>
                          <a:spcPts val="0"/>
                        </a:spcAft>
                      </a:pP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1 (P)</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8">
                  <a:txBody>
                    <a:bodyPr/>
                    <a:lstStyle/>
                    <a:p>
                      <a:pPr algn="just">
                        <a:spcAft>
                          <a:spcPts val="0"/>
                        </a:spcAft>
                      </a:pPr>
                      <a:r>
                        <a:rPr kumimoji="0" lang="en-GB" sz="1600" kern="1200" dirty="0" smtClean="0">
                          <a:solidFill>
                            <a:schemeClr val="tx1"/>
                          </a:solidFill>
                          <a:latin typeface="+mn-lt"/>
                          <a:ea typeface="+mn-ea"/>
                          <a:cs typeface="+mn-cs"/>
                        </a:rPr>
                        <a:t>Produce a Site plan with details of at least 3pages shown</a:t>
                      </a:r>
                      <a:endParaRPr kumimoji="0" lang="en-GB" sz="16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336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2 (P/M/D)</a:t>
                      </a:r>
                      <a:endParaRPr kumimoji="0" lang="en-GB" sz="1400" kern="1200" dirty="0" smtClean="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Produce </a:t>
                      </a:r>
                      <a:r>
                        <a:rPr kumimoji="0" lang="en-GB" sz="1600" kern="1200" dirty="0" smtClean="0">
                          <a:solidFill>
                            <a:schemeClr val="tx1"/>
                          </a:solidFill>
                          <a:effectLst/>
                          <a:latin typeface="Calibri" pitchFamily="34" charset="0"/>
                          <a:ea typeface="+mn-ea"/>
                          <a:cs typeface="Calibri" pitchFamily="34" charset="0"/>
                        </a:rPr>
                        <a:t>a </a:t>
                      </a:r>
                      <a:r>
                        <a:rPr kumimoji="0" lang="en-GB" sz="1600" b="1" kern="1200" dirty="0" smtClean="0">
                          <a:solidFill>
                            <a:schemeClr val="tx1"/>
                          </a:solidFill>
                          <a:effectLst/>
                          <a:latin typeface="Calibri" pitchFamily="34" charset="0"/>
                          <a:ea typeface="+mn-ea"/>
                          <a:cs typeface="Calibri" pitchFamily="34" charset="0"/>
                        </a:rPr>
                        <a:t>Homepage </a:t>
                      </a:r>
                      <a:r>
                        <a:rPr kumimoji="0" lang="en-GB" sz="1600" kern="1200" dirty="0" smtClean="0">
                          <a:solidFill>
                            <a:schemeClr val="tx1"/>
                          </a:solidFill>
                          <a:effectLst/>
                          <a:latin typeface="Calibri" pitchFamily="34" charset="0"/>
                          <a:ea typeface="+mn-ea"/>
                          <a:cs typeface="Calibri" pitchFamily="34" charset="0"/>
                        </a:rPr>
                        <a:t>for the presentation of information with suitable content.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sz="120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13360">
                <a:tc v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latin typeface="Calibri" pitchFamily="34" charset="0"/>
                          <a:cs typeface="Calibri" pitchFamily="34" charset="0"/>
                        </a:rPr>
                        <a:t>Appropriate (P)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rgbClr val="FF0000"/>
                          </a:solidFill>
                          <a:latin typeface="Calibri" pitchFamily="34" charset="0"/>
                          <a:cs typeface="Calibri" pitchFamily="34" charset="0"/>
                        </a:rPr>
                        <a:t>Consideration of  purpose (M)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dirty="0" smtClean="0">
                        <a:solidFill>
                          <a:srgbClr val="FF0000"/>
                        </a:solidFill>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2">
                              <a:lumMod val="60000"/>
                              <a:lumOff val="40000"/>
                            </a:schemeClr>
                          </a:solidFill>
                          <a:latin typeface="Calibri" pitchFamily="34" charset="0"/>
                          <a:cs typeface="Calibri" pitchFamily="34" charset="0"/>
                        </a:rPr>
                        <a:t>Consideration of Ease of Use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dirty="0" smtClean="0">
                        <a:solidFill>
                          <a:schemeClr val="tx2">
                            <a:lumMod val="60000"/>
                            <a:lumOff val="40000"/>
                          </a:schemeClr>
                        </a:solidFill>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tc vMerge="1">
                  <a:txBody>
                    <a:bodyPr/>
                    <a:lstStyle/>
                    <a:p>
                      <a:endParaRPr lang="en-GB"/>
                    </a:p>
                  </a:txBody>
                  <a:tcPr/>
                </a:tc>
              </a:tr>
              <a:tr h="446713">
                <a:tc>
                  <a:txBody>
                    <a:bodyPr/>
                    <a:lstStyle/>
                    <a:p>
                      <a:pPr algn="ctr">
                        <a:spcAft>
                          <a:spcPts val="0"/>
                        </a:spcAft>
                      </a:pPr>
                      <a:r>
                        <a:rPr lang="en-GB" sz="1400" b="1" dirty="0" smtClean="0">
                          <a:latin typeface="Calibri" pitchFamily="34" charset="0"/>
                          <a:cs typeface="Calibri" pitchFamily="34" charset="0"/>
                        </a:rPr>
                        <a:t>3 (M/D)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dirty="0" smtClean="0">
                          <a:solidFill>
                            <a:schemeClr val="tx1"/>
                          </a:solidFill>
                          <a:effectLst/>
                          <a:latin typeface="Calibri" pitchFamily="34" charset="0"/>
                          <a:ea typeface="+mn-ea"/>
                          <a:cs typeface="Calibri" pitchFamily="34" charset="0"/>
                        </a:rPr>
                        <a:t>Source</a:t>
                      </a:r>
                      <a:r>
                        <a:rPr kumimoji="0" lang="en-GB" sz="1600" kern="1200" baseline="0" dirty="0" smtClean="0">
                          <a:solidFill>
                            <a:schemeClr val="tx1"/>
                          </a:solidFill>
                          <a:effectLst/>
                          <a:latin typeface="Calibri" pitchFamily="34" charset="0"/>
                          <a:ea typeface="+mn-ea"/>
                          <a:cs typeface="Calibri" pitchFamily="34" charset="0"/>
                        </a:rPr>
                        <a:t> and store a range of images for the Community Animation Clip.</a:t>
                      </a:r>
                      <a:endParaRPr kumimoji="0" lang="en-GB" sz="16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dirty="0"/>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3170">
                <a:tc rowSpan="2">
                  <a:txBody>
                    <a:bodyPr/>
                    <a:lstStyle/>
                    <a:p>
                      <a:pPr algn="ctr">
                        <a:spcAft>
                          <a:spcPts val="0"/>
                        </a:spcAft>
                      </a:pPr>
                      <a:r>
                        <a:rPr lang="en-GB" sz="1400" b="1" dirty="0" smtClean="0">
                          <a:latin typeface="Calibri" pitchFamily="34" charset="0"/>
                          <a:cs typeface="Calibri" pitchFamily="34" charset="0"/>
                        </a:rPr>
                        <a:t>4 (P/M/D)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baseline="0" dirty="0" smtClean="0">
                          <a:solidFill>
                            <a:schemeClr val="tx1"/>
                          </a:solidFill>
                          <a:effectLst/>
                          <a:latin typeface="Calibri" pitchFamily="34" charset="0"/>
                          <a:ea typeface="+mn-ea"/>
                          <a:cs typeface="Calibri" pitchFamily="34" charset="0"/>
                        </a:rPr>
                        <a:t>Produce at least two pages for the presentation of information with suitable content links.</a:t>
                      </a:r>
                      <a:endParaRPr kumimoji="0" lang="en-GB" sz="16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dirty="0"/>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3170">
                <a:tc vMerge="1">
                  <a:txBody>
                    <a:bodyPr/>
                    <a:lstStyle/>
                    <a:p>
                      <a:pPr algn="ctr">
                        <a:spcAft>
                          <a:spcPts val="0"/>
                        </a:spcAft>
                      </a:pP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600" kern="1200" smtClean="0">
                          <a:solidFill>
                            <a:schemeClr val="tx1"/>
                          </a:solidFill>
                          <a:effectLst/>
                          <a:latin typeface="Calibri" pitchFamily="34" charset="0"/>
                          <a:ea typeface="+mn-ea"/>
                          <a:cs typeface="Calibri" pitchFamily="34" charset="0"/>
                        </a:rPr>
                        <a:t>Context Pages are functional(P)</a:t>
                      </a:r>
                      <a:endParaRPr kumimoji="0" lang="en-GB" sz="16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600" kern="1200" baseline="0" smtClean="0">
                          <a:solidFill>
                            <a:srgbClr val="FF0000"/>
                          </a:solidFill>
                          <a:effectLst/>
                          <a:latin typeface="Calibri" pitchFamily="34" charset="0"/>
                          <a:ea typeface="+mn-ea"/>
                          <a:cs typeface="Calibri" pitchFamily="34" charset="0"/>
                        </a:rPr>
                        <a:t>Quality and integrity of Web Pages (M)</a:t>
                      </a:r>
                      <a:endParaRPr kumimoji="0" lang="en-GB" sz="16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600" kern="1200" baseline="0" dirty="0" smtClean="0">
                          <a:solidFill>
                            <a:schemeClr val="tx2">
                              <a:lumMod val="60000"/>
                              <a:lumOff val="40000"/>
                            </a:schemeClr>
                          </a:solidFill>
                          <a:effectLst/>
                          <a:latin typeface="Calibri" pitchFamily="34" charset="0"/>
                          <a:ea typeface="+mn-ea"/>
                          <a:cs typeface="Calibri" pitchFamily="34" charset="0"/>
                        </a:rPr>
                        <a:t>Inclusion of all the ePortfolio elements </a:t>
                      </a:r>
                      <a:r>
                        <a:rPr kumimoji="0" lang="en-GB" sz="1600" kern="1200" dirty="0" smtClean="0">
                          <a:solidFill>
                            <a:schemeClr val="tx2">
                              <a:lumMod val="60000"/>
                              <a:lumOff val="40000"/>
                            </a:schemeClr>
                          </a:solidFill>
                          <a:effectLst/>
                          <a:latin typeface="Calibri" pitchFamily="34" charset="0"/>
                          <a:ea typeface="+mn-ea"/>
                          <a:cs typeface="Calibri" pitchFamily="34" charset="0"/>
                        </a:rPr>
                        <a:t>(D)</a:t>
                      </a:r>
                      <a:endParaRPr kumimoji="0" lang="en-GB" sz="1600" kern="1200" dirty="0" smtClean="0">
                        <a:solidFill>
                          <a:schemeClr val="tx2">
                            <a:lumMod val="60000"/>
                            <a:lumOff val="40000"/>
                          </a:schemeClr>
                        </a:solidFill>
                        <a:effectLst/>
                        <a:latin typeface="Calibri" pitchFamily="34" charset="0"/>
                        <a:ea typeface="+mn-ea"/>
                        <a:cs typeface="Calibri" pitchFamily="34" charset="0"/>
                      </a:endParaRPr>
                    </a:p>
                  </a:txBody>
                  <a:tcPr marL="68580" marR="68580" marT="0" marB="0" anchor="ctr"/>
                </a:tc>
                <a:tc hMerge="1">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vMerge="1">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91585">
                <a:tc rowSpan="2">
                  <a:txBody>
                    <a:bodyPr/>
                    <a:lstStyle/>
                    <a:p>
                      <a:pPr algn="ctr">
                        <a:spcAft>
                          <a:spcPts val="0"/>
                        </a:spcAft>
                      </a:pP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5 (P/M/D)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baseline="0" dirty="0" smtClean="0">
                          <a:solidFill>
                            <a:schemeClr val="tx1"/>
                          </a:solidFill>
                          <a:effectLst/>
                          <a:latin typeface="Calibri" pitchFamily="34" charset="0"/>
                          <a:ea typeface="+mn-ea"/>
                          <a:cs typeface="Calibri" pitchFamily="34" charset="0"/>
                        </a:rPr>
                        <a:t>Produce a test table to test the elements and functions of the ePortfolio website.</a:t>
                      </a:r>
                      <a:endParaRPr kumimoji="0" lang="en-GB" sz="16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91585">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latin typeface="Calibri" pitchFamily="34" charset="0"/>
                          <a:cs typeface="Calibri" pitchFamily="34" charset="0"/>
                        </a:rPr>
                        <a:t>Limited test(P)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rgbClr val="FF0000"/>
                          </a:solidFill>
                          <a:latin typeface="Calibri" pitchFamily="34" charset="0"/>
                          <a:cs typeface="Calibri" pitchFamily="34" charset="0"/>
                        </a:rPr>
                        <a:t>Range of tests including </a:t>
                      </a:r>
                      <a:r>
                        <a:rPr lang="en-GB" sz="1600" dirty="0" smtClean="0">
                          <a:solidFill>
                            <a:srgbClr val="FF0000"/>
                          </a:solidFill>
                          <a:latin typeface="Calibri" pitchFamily="34" charset="0"/>
                          <a:cs typeface="Calibri" pitchFamily="34" charset="0"/>
                        </a:rPr>
                        <a:t>non-functional </a:t>
                      </a:r>
                      <a:r>
                        <a:rPr lang="en-GB" sz="1600" dirty="0" smtClean="0">
                          <a:solidFill>
                            <a:srgbClr val="FF0000"/>
                          </a:solidFill>
                          <a:latin typeface="Calibri" pitchFamily="34" charset="0"/>
                          <a:cs typeface="Calibri" pitchFamily="34" charset="0"/>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2">
                              <a:lumMod val="60000"/>
                              <a:lumOff val="40000"/>
                            </a:schemeClr>
                          </a:solidFill>
                          <a:latin typeface="Calibri" pitchFamily="34" charset="0"/>
                          <a:cs typeface="Calibri" pitchFamily="34" charset="0"/>
                        </a:rPr>
                        <a:t>Wide range of tests that meets the needs of the audience(D)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dirty="0" smtClean="0">
                        <a:solidFill>
                          <a:schemeClr val="tx2">
                            <a:lumMod val="60000"/>
                            <a:lumOff val="40000"/>
                          </a:schemeClr>
                        </a:solidFill>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tc vMerge="1">
                  <a:txBody>
                    <a:bodyPr/>
                    <a:lstStyle/>
                    <a:p>
                      <a:endParaRPr lang="en-GB"/>
                    </a:p>
                  </a:txBody>
                  <a:tcPr/>
                </a:tc>
              </a:tr>
            </a:tbl>
          </a:graphicData>
        </a:graphic>
      </p:graphicFrame>
    </p:spTree>
    <p:extLst>
      <p:ext uri="{BB962C8B-B14F-4D97-AF65-F5344CB8AC3E}">
        <p14:creationId xmlns:p14="http://schemas.microsoft.com/office/powerpoint/2010/main" val="1296538683"/>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000" b="1" dirty="0"/>
              <a:t>CLIENT </a:t>
            </a:r>
            <a:r>
              <a:rPr lang="en-GB" sz="2000" b="1" dirty="0" smtClean="0"/>
              <a:t>PROPOSAL – </a:t>
            </a:r>
            <a:r>
              <a:rPr lang="en-GB" sz="2000" b="1" dirty="0"/>
              <a:t>prepared by </a:t>
            </a:r>
            <a:r>
              <a:rPr lang="en-GB" sz="2000" b="1" dirty="0" smtClean="0"/>
              <a:t>the “One World” Showcase company</a:t>
            </a:r>
            <a:endParaRPr lang="en-GB" sz="2000" b="1" dirty="0"/>
          </a:p>
          <a:p>
            <a:r>
              <a:rPr lang="en-GB" sz="2000" b="1" dirty="0" smtClean="0"/>
              <a:t>‘One World’ </a:t>
            </a:r>
            <a:r>
              <a:rPr lang="en-GB" sz="2000" dirty="0"/>
              <a:t>is an opportunity to get involved in the world of media and television. </a:t>
            </a:r>
            <a:r>
              <a:rPr lang="en-GB" sz="2000" dirty="0" smtClean="0"/>
              <a:t>‘One World’ </a:t>
            </a:r>
            <a:r>
              <a:rPr lang="en-GB" sz="2000" dirty="0"/>
              <a:t>experts preview news broadcasts created by young people and arrange for the best to be shown on community television channels.</a:t>
            </a:r>
          </a:p>
          <a:p>
            <a:r>
              <a:rPr lang="en-GB" sz="2000" dirty="0"/>
              <a:t>You must produce a news broadcast for the </a:t>
            </a:r>
            <a:r>
              <a:rPr lang="en-GB" sz="2000" dirty="0" smtClean="0"/>
              <a:t>‘One World’ </a:t>
            </a:r>
            <a:r>
              <a:rPr lang="en-GB" sz="2000" dirty="0"/>
              <a:t>experts to preview. This will be a multimedia broadcast that features a headline story about youth achievement.</a:t>
            </a:r>
          </a:p>
          <a:p>
            <a:r>
              <a:rPr lang="en-GB" sz="2000" dirty="0"/>
              <a:t>You will choose the target audience and a title for your broadcast</a:t>
            </a:r>
            <a:r>
              <a:rPr lang="en-GB" sz="2000" dirty="0" smtClean="0"/>
              <a:t>. Within this broadcast there needs to be a range of media content to make it look and feel more professional . You will be required to produce a videoed weather forecast that will be shown during the news broadcast.</a:t>
            </a:r>
          </a:p>
          <a:p>
            <a:r>
              <a:rPr lang="en-GB" sz="2000" dirty="0" smtClean="0"/>
              <a:t>A range of youth achievements in the area will need to be highlighted, these could include  community support, sport, local educational achievements or anything that requires merit. </a:t>
            </a:r>
            <a:endParaRPr lang="en-GB" sz="2000" dirty="0"/>
          </a:p>
        </p:txBody>
      </p:sp>
      <p:sp>
        <p:nvSpPr>
          <p:cNvPr id="12" name="Round Same Side Corner Rectangle 11">
            <a:hlinkClick r:id="rId3" action="ppaction://hlinksldjump"/>
          </p:cNvPr>
          <p:cNvSpPr/>
          <p:nvPr/>
        </p:nvSpPr>
        <p:spPr>
          <a:xfrm>
            <a:off x="1907704"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5" name="Round Same Side Corner Rectangle 14">
            <a:hlinkClick r:id="rId4" action="ppaction://hlinksldjump"/>
          </p:cNvPr>
          <p:cNvSpPr/>
          <p:nvPr/>
        </p:nvSpPr>
        <p:spPr>
          <a:xfrm>
            <a:off x="179512"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3" name="Round Same Side Corner Rectangle 12">
            <a:hlinkClick r:id="rId5" action="ppaction://hlinkpres?slideindex=1&amp;slidetitle="/>
          </p:cNvPr>
          <p:cNvSpPr/>
          <p:nvPr/>
        </p:nvSpPr>
        <p:spPr>
          <a:xfrm>
            <a:off x="4980046"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7" name="Round Same Side Corner Rectangle 16">
            <a:hlinkClick r:id="rId6" action="ppaction://hlinkpres?slideindex=1&amp;slidetitle="/>
          </p:cNvPr>
          <p:cNvSpPr/>
          <p:nvPr/>
        </p:nvSpPr>
        <p:spPr>
          <a:xfrm>
            <a:off x="4199959"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8" name="Round Same Side Corner Rectangle 17">
            <a:hlinkClick r:id="rId7" action="ppaction://hlinkpres?slideindex=1&amp;slidetitle="/>
          </p:cNvPr>
          <p:cNvSpPr/>
          <p:nvPr/>
        </p:nvSpPr>
        <p:spPr>
          <a:xfrm>
            <a:off x="341987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19" name="Round Same Side Corner Rectangle 18">
            <a:hlinkClick r:id="rId8" action="ppaction://hlinkpres?slideindex=1&amp;slidetitle="/>
          </p:cNvPr>
          <p:cNvSpPr/>
          <p:nvPr/>
        </p:nvSpPr>
        <p:spPr>
          <a:xfrm>
            <a:off x="5775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3" name="Round Same Side Corner Rectangle 22">
            <a:hlinkClick r:id="rId9" action="ppaction://hlinkpres?slideindex=1&amp;slidetitle="/>
          </p:cNvPr>
          <p:cNvSpPr/>
          <p:nvPr/>
        </p:nvSpPr>
        <p:spPr>
          <a:xfrm>
            <a:off x="6588224"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4" name="Round Same Side Corner Rectangle 23">
            <a:hlinkClick r:id="rId10" action="ppaction://hlinkpres?slideindex=1&amp;slidetitle="/>
          </p:cNvPr>
          <p:cNvSpPr/>
          <p:nvPr/>
        </p:nvSpPr>
        <p:spPr>
          <a:xfrm>
            <a:off x="738336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400" b="1" dirty="0" smtClean="0"/>
              <a:t>Broadcast Overview:</a:t>
            </a:r>
          </a:p>
          <a:p>
            <a:pPr marL="109728" indent="0">
              <a:buNone/>
            </a:pPr>
            <a:r>
              <a:rPr lang="en-GB" sz="2400" dirty="0" smtClean="0"/>
              <a:t>Your </a:t>
            </a:r>
            <a:r>
              <a:rPr lang="en-GB" sz="2400" dirty="0"/>
              <a:t>news broadcast must:</a:t>
            </a:r>
          </a:p>
          <a:p>
            <a:pPr lvl="0"/>
            <a:r>
              <a:rPr lang="en-GB" sz="2400" dirty="0"/>
              <a:t>be between 3 and 4 minutes </a:t>
            </a:r>
            <a:r>
              <a:rPr lang="en-GB" sz="2400" dirty="0" smtClean="0"/>
              <a:t>long and include</a:t>
            </a:r>
            <a:r>
              <a:rPr lang="en-GB" sz="2400" dirty="0"/>
              <a:t>:</a:t>
            </a:r>
          </a:p>
          <a:p>
            <a:pPr lvl="1"/>
            <a:r>
              <a:rPr lang="en-GB" sz="2400" dirty="0"/>
              <a:t>opening and closing sequences</a:t>
            </a:r>
          </a:p>
          <a:p>
            <a:pPr lvl="1"/>
            <a:r>
              <a:rPr lang="en-GB" sz="2400" dirty="0"/>
              <a:t>a welcome video clip</a:t>
            </a:r>
          </a:p>
          <a:p>
            <a:pPr lvl="1"/>
            <a:r>
              <a:rPr lang="en-GB" sz="2400" dirty="0"/>
              <a:t>a headline story</a:t>
            </a:r>
          </a:p>
          <a:p>
            <a:pPr lvl="1"/>
            <a:r>
              <a:rPr lang="en-GB" sz="2400" b="1" dirty="0">
                <a:solidFill>
                  <a:srgbClr val="FF0000"/>
                </a:solidFill>
              </a:rPr>
              <a:t>a continuity sequence</a:t>
            </a:r>
          </a:p>
          <a:p>
            <a:pPr lvl="1"/>
            <a:r>
              <a:rPr lang="en-GB" sz="2400" b="1" dirty="0">
                <a:solidFill>
                  <a:srgbClr val="FF0000"/>
                </a:solidFill>
              </a:rPr>
              <a:t>a weather forecast</a:t>
            </a:r>
          </a:p>
          <a:p>
            <a:pPr lvl="0"/>
            <a:r>
              <a:rPr lang="en-GB" sz="2400" dirty="0"/>
              <a:t>play from beginning to end.</a:t>
            </a:r>
          </a:p>
          <a:p>
            <a:r>
              <a:rPr lang="en-GB" sz="2400" dirty="0"/>
              <a:t>You must also produce a preview version that allows experts to navigate to components of the broadcast</a:t>
            </a:r>
            <a:r>
              <a:rPr lang="en-GB" sz="2400" dirty="0" smtClean="0"/>
              <a:t>.</a:t>
            </a:r>
            <a:endParaRPr lang="en-GB" sz="2400" dirty="0"/>
          </a:p>
        </p:txBody>
      </p:sp>
      <p:sp>
        <p:nvSpPr>
          <p:cNvPr id="12" name="Round Same Side Corner Rectangle 11">
            <a:hlinkClick r:id="rId3" action="ppaction://hlinksldjump"/>
          </p:cNvPr>
          <p:cNvSpPr/>
          <p:nvPr/>
        </p:nvSpPr>
        <p:spPr>
          <a:xfrm>
            <a:off x="1976663"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5" name="Round Same Side Corner Rectangle 14">
            <a:hlinkClick r:id="rId4" action="ppaction://hlinksldjump"/>
          </p:cNvPr>
          <p:cNvSpPr/>
          <p:nvPr/>
        </p:nvSpPr>
        <p:spPr>
          <a:xfrm>
            <a:off x="248471"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3" name="Round Same Side Corner Rectangle 12">
            <a:hlinkClick r:id="rId5" action="ppaction://hlinkpres?slideindex=1&amp;slidetitle="/>
          </p:cNvPr>
          <p:cNvSpPr/>
          <p:nvPr/>
        </p:nvSpPr>
        <p:spPr>
          <a:xfrm>
            <a:off x="4980046"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7" name="Round Same Side Corner Rectangle 16">
            <a:hlinkClick r:id="rId6" action="ppaction://hlinkpres?slideindex=1&amp;slidetitle="/>
          </p:cNvPr>
          <p:cNvSpPr/>
          <p:nvPr/>
        </p:nvSpPr>
        <p:spPr>
          <a:xfrm>
            <a:off x="4199959"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8" name="Round Same Side Corner Rectangle 17">
            <a:hlinkClick r:id="rId7" action="ppaction://hlinkpres?slideindex=1&amp;slidetitle="/>
          </p:cNvPr>
          <p:cNvSpPr/>
          <p:nvPr/>
        </p:nvSpPr>
        <p:spPr>
          <a:xfrm>
            <a:off x="341987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19" name="Round Same Side Corner Rectangle 18">
            <a:hlinkClick r:id="rId8" action="ppaction://hlinkpres?slideindex=1&amp;slidetitle="/>
          </p:cNvPr>
          <p:cNvSpPr/>
          <p:nvPr/>
        </p:nvSpPr>
        <p:spPr>
          <a:xfrm>
            <a:off x="5775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3" name="Round Same Side Corner Rectangle 22">
            <a:hlinkClick r:id="rId9" action="ppaction://hlinkpres?slideindex=1&amp;slidetitle="/>
          </p:cNvPr>
          <p:cNvSpPr/>
          <p:nvPr/>
        </p:nvSpPr>
        <p:spPr>
          <a:xfrm>
            <a:off x="6588224"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4" name="Round Same Side Corner Rectangle 23">
            <a:hlinkClick r:id="rId10" action="ppaction://hlinkpres?slideindex=1&amp;slidetitle="/>
          </p:cNvPr>
          <p:cNvSpPr/>
          <p:nvPr/>
        </p:nvSpPr>
        <p:spPr>
          <a:xfrm>
            <a:off x="738336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extLst>
      <p:ext uri="{BB962C8B-B14F-4D97-AF65-F5344CB8AC3E}">
        <p14:creationId xmlns:p14="http://schemas.microsoft.com/office/powerpoint/2010/main" val="1680019817"/>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5 – Assignment</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3403787295"/>
              </p:ext>
            </p:extLst>
          </p:nvPr>
        </p:nvGraphicFramePr>
        <p:xfrm>
          <a:off x="6300192" y="2060848"/>
          <a:ext cx="2483965" cy="4392488"/>
        </p:xfrm>
        <a:graphic>
          <a:graphicData uri="http://schemas.openxmlformats.org/drawingml/2006/table">
            <a:tbl>
              <a:tblPr firstRow="1" firstCol="1" lastRow="1" lastCol="1" bandRow="1" bandCol="1">
                <a:tableStyleId>{2D5ABB26-0587-4C30-8999-92F81FD0307C}</a:tableStyleId>
              </a:tblPr>
              <a:tblGrid>
                <a:gridCol w="2483965"/>
              </a:tblGrid>
              <a:tr h="399190">
                <a:tc>
                  <a:txBody>
                    <a:bodyPr/>
                    <a:lstStyle/>
                    <a:p>
                      <a:pPr>
                        <a:spcAft>
                          <a:spcPts val="0"/>
                        </a:spcAft>
                      </a:pPr>
                      <a:endParaRPr lang="en-GB" sz="10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3298">
                <a:tc>
                  <a:txBody>
                    <a:bodyPr/>
                    <a:lstStyle/>
                    <a:p>
                      <a:pPr marL="177800" indent="-177800" algn="l">
                        <a:spcAft>
                          <a:spcPts val="600"/>
                        </a:spcAft>
                        <a:buFontTx/>
                        <a:buBlip>
                          <a:blip r:embed="rId3"/>
                        </a:buBlip>
                      </a:pPr>
                      <a:r>
                        <a:rPr lang="en-GB" sz="1400" baseline="0" dirty="0" smtClean="0">
                          <a:effectLst/>
                          <a:latin typeface="Calibri" pitchFamily="34" charset="0"/>
                          <a:ea typeface="Times New Roman"/>
                          <a:cs typeface="Calibri" pitchFamily="34" charset="0"/>
                        </a:rPr>
                        <a:t>How the news leads from the story into the conclusion.</a:t>
                      </a:r>
                      <a:endParaRPr kumimoji="0" lang="en-GB" sz="1200" kern="1200" dirty="0" smtClean="0">
                        <a:solidFill>
                          <a:schemeClr val="tx1"/>
                        </a:solidFill>
                        <a:effectLst/>
                        <a:latin typeface="Calibri" pitchFamily="34" charset="0"/>
                        <a:ea typeface="Times New Roman"/>
                        <a:cs typeface="Calibri" pitchFamily="34" charset="0"/>
                      </a:endParaRPr>
                    </a:p>
                    <a:p>
                      <a:pPr marL="361950" lvl="1" indent="-190500">
                        <a:buFont typeface="Arial" pitchFamily="34" charset="0"/>
                        <a:buChar char="•"/>
                      </a:pPr>
                      <a:r>
                        <a:rPr kumimoji="0" lang="en-GB" sz="1400" kern="1200" dirty="0" smtClean="0">
                          <a:solidFill>
                            <a:schemeClr val="tx1"/>
                          </a:solidFill>
                          <a:effectLst/>
                          <a:latin typeface="Calibri" pitchFamily="34" charset="0"/>
                          <a:ea typeface="Times New Roman"/>
                          <a:cs typeface="Calibri" pitchFamily="34" charset="0"/>
                        </a:rPr>
                        <a:t>Conclusion Sequence (P)</a:t>
                      </a:r>
                    </a:p>
                    <a:p>
                      <a:pPr marL="361950" lvl="1" indent="-190500">
                        <a:buFont typeface="Arial" pitchFamily="34" charset="0"/>
                        <a:buChar char="•"/>
                      </a:pPr>
                      <a:r>
                        <a:rPr kumimoji="0" lang="en-GB" sz="1400" kern="1200" dirty="0" smtClean="0">
                          <a:solidFill>
                            <a:schemeClr val="tx1"/>
                          </a:solidFill>
                          <a:effectLst/>
                          <a:latin typeface="Calibri" pitchFamily="34" charset="0"/>
                          <a:ea typeface="Times New Roman"/>
                          <a:cs typeface="Calibri" pitchFamily="34" charset="0"/>
                        </a:rPr>
                        <a:t>Background (P)</a:t>
                      </a:r>
                    </a:p>
                    <a:p>
                      <a:pPr marL="361950" lvl="1" indent="-190500">
                        <a:buFont typeface="Arial" pitchFamily="34" charset="0"/>
                        <a:buChar char="•"/>
                      </a:pPr>
                      <a:r>
                        <a:rPr kumimoji="0" lang="en-GB" sz="1400" kern="1200" dirty="0" smtClean="0">
                          <a:solidFill>
                            <a:schemeClr val="tx1"/>
                          </a:solidFill>
                          <a:effectLst/>
                          <a:latin typeface="Calibri" pitchFamily="34" charset="0"/>
                          <a:ea typeface="Times New Roman"/>
                          <a:cs typeface="Calibri" pitchFamily="34" charset="0"/>
                        </a:rPr>
                        <a:t>Titles and Logo (P)</a:t>
                      </a:r>
                    </a:p>
                    <a:p>
                      <a:pPr marL="361950" lvl="1" indent="-190500">
                        <a:buFont typeface="Arial" pitchFamily="34" charset="0"/>
                        <a:buChar char="•"/>
                      </a:pPr>
                      <a:r>
                        <a:rPr kumimoji="0" lang="en-GB" sz="1400" kern="1200" dirty="0" smtClean="0">
                          <a:solidFill>
                            <a:schemeClr val="tx1"/>
                          </a:solidFill>
                          <a:effectLst/>
                          <a:latin typeface="Calibri" pitchFamily="34" charset="0"/>
                          <a:ea typeface="Times New Roman"/>
                          <a:cs typeface="Calibri" pitchFamily="34" charset="0"/>
                        </a:rPr>
                        <a:t>Presentation of elements (P)</a:t>
                      </a:r>
                    </a:p>
                    <a:p>
                      <a:pPr marL="361950" lvl="1" indent="-190500">
                        <a:buFont typeface="Arial" pitchFamily="34" charset="0"/>
                        <a:buChar char="•"/>
                      </a:pPr>
                      <a:r>
                        <a:rPr kumimoji="0" lang="en-GB" sz="1400" kern="1200" dirty="0" smtClean="0">
                          <a:solidFill>
                            <a:srgbClr val="FF0000"/>
                          </a:solidFill>
                          <a:effectLst/>
                          <a:latin typeface="Calibri" pitchFamily="34" charset="0"/>
                          <a:ea typeface="Times New Roman"/>
                          <a:cs typeface="Calibri" pitchFamily="34" charset="0"/>
                        </a:rPr>
                        <a:t>Suitable scene</a:t>
                      </a:r>
                      <a:r>
                        <a:rPr kumimoji="0" lang="en-GB" sz="1400" kern="1200" baseline="0" dirty="0" smtClean="0">
                          <a:solidFill>
                            <a:srgbClr val="FF0000"/>
                          </a:solidFill>
                          <a:effectLst/>
                          <a:latin typeface="Calibri" pitchFamily="34" charset="0"/>
                          <a:ea typeface="Times New Roman"/>
                          <a:cs typeface="Calibri" pitchFamily="34" charset="0"/>
                        </a:rPr>
                        <a:t> set</a:t>
                      </a:r>
                      <a:r>
                        <a:rPr kumimoji="0" lang="en-GB" sz="1400" kern="1200" dirty="0" smtClean="0">
                          <a:solidFill>
                            <a:srgbClr val="FF0000"/>
                          </a:solidFill>
                          <a:effectLst/>
                          <a:latin typeface="Calibri" pitchFamily="34" charset="0"/>
                          <a:ea typeface="Times New Roman"/>
                          <a:cs typeface="Calibri" pitchFamily="34" charset="0"/>
                        </a:rPr>
                        <a:t> (M)</a:t>
                      </a:r>
                    </a:p>
                    <a:p>
                      <a:pPr marL="361950" lvl="1" indent="-190500">
                        <a:buFont typeface="Arial" pitchFamily="34" charset="0"/>
                        <a:buChar char="•"/>
                      </a:pPr>
                      <a:r>
                        <a:rPr kumimoji="0" lang="en-GB" sz="1400" kern="1200" dirty="0" smtClean="0">
                          <a:solidFill>
                            <a:srgbClr val="FF0000"/>
                          </a:solidFill>
                          <a:effectLst/>
                          <a:latin typeface="Calibri" pitchFamily="34" charset="0"/>
                          <a:ea typeface="Times New Roman"/>
                          <a:cs typeface="Calibri" pitchFamily="34" charset="0"/>
                        </a:rPr>
                        <a:t>Animated titles (M)</a:t>
                      </a:r>
                    </a:p>
                    <a:p>
                      <a:pPr marL="361950" lvl="1" indent="-190500">
                        <a:buFont typeface="Arial" pitchFamily="34" charset="0"/>
                        <a:buChar char="•"/>
                      </a:pPr>
                      <a:r>
                        <a:rPr kumimoji="0" lang="en-GB" sz="1400" kern="1200" dirty="0" smtClean="0">
                          <a:solidFill>
                            <a:srgbClr val="FF0000"/>
                          </a:solidFill>
                          <a:effectLst/>
                          <a:latin typeface="Calibri" pitchFamily="34" charset="0"/>
                          <a:ea typeface="Times New Roman"/>
                          <a:cs typeface="Calibri" pitchFamily="34" charset="0"/>
                        </a:rPr>
                        <a:t>Presentation of elements</a:t>
                      </a:r>
                      <a:r>
                        <a:rPr kumimoji="0" lang="en-GB" sz="1400" kern="1200" baseline="0" dirty="0" smtClean="0">
                          <a:solidFill>
                            <a:srgbClr val="FF0000"/>
                          </a:solidFill>
                          <a:effectLst/>
                          <a:latin typeface="Calibri" pitchFamily="34" charset="0"/>
                          <a:ea typeface="Times New Roman"/>
                          <a:cs typeface="Calibri" pitchFamily="34" charset="0"/>
                        </a:rPr>
                        <a:t> (M)</a:t>
                      </a:r>
                      <a:endParaRPr kumimoji="0" lang="en-GB" sz="1400" kern="1200" dirty="0" smtClean="0">
                        <a:solidFill>
                          <a:srgbClr val="FF0000"/>
                        </a:solidFill>
                        <a:effectLst/>
                        <a:latin typeface="Calibri" pitchFamily="34" charset="0"/>
                        <a:ea typeface="Times New Roman"/>
                        <a:cs typeface="Calibri" pitchFamily="34" charset="0"/>
                      </a:endParaRPr>
                    </a:p>
                    <a:p>
                      <a:pPr marL="361950" lvl="1" indent="-190500">
                        <a:buFont typeface="Arial" pitchFamily="34" charset="0"/>
                        <a:buChar char="•"/>
                      </a:pPr>
                      <a:r>
                        <a:rPr lang="en-GB" sz="1400" baseline="0" dirty="0" smtClean="0">
                          <a:solidFill>
                            <a:schemeClr val="tx2">
                              <a:lumMod val="60000"/>
                              <a:lumOff val="40000"/>
                            </a:schemeClr>
                          </a:solidFill>
                          <a:effectLst/>
                          <a:latin typeface="Calibri" pitchFamily="34" charset="0"/>
                          <a:ea typeface="Times New Roman"/>
                          <a:cs typeface="Calibri" pitchFamily="34" charset="0"/>
                        </a:rPr>
                        <a:t>Appropriate theme set (D)</a:t>
                      </a:r>
                    </a:p>
                    <a:p>
                      <a:pPr marL="361950" lvl="1" indent="-190500">
                        <a:buFont typeface="Arial" pitchFamily="34" charset="0"/>
                        <a:buChar char="•"/>
                      </a:pPr>
                      <a:r>
                        <a:rPr lang="en-GB" sz="1400" baseline="0" dirty="0" smtClean="0">
                          <a:solidFill>
                            <a:schemeClr val="tx2">
                              <a:lumMod val="60000"/>
                              <a:lumOff val="40000"/>
                            </a:schemeClr>
                          </a:solidFill>
                          <a:effectLst/>
                          <a:latin typeface="Calibri" pitchFamily="34" charset="0"/>
                          <a:ea typeface="Times New Roman"/>
                          <a:cs typeface="Calibri" pitchFamily="34" charset="0"/>
                        </a:rPr>
                        <a:t>Music  accompaniment (D)</a:t>
                      </a:r>
                    </a:p>
                    <a:p>
                      <a:pPr marL="361950" lvl="1" indent="-190500">
                        <a:buFont typeface="Arial" pitchFamily="34" charset="0"/>
                        <a:buChar char="•"/>
                      </a:pPr>
                      <a:r>
                        <a:rPr lang="en-GB" sz="1400" baseline="0" dirty="0" smtClean="0">
                          <a:solidFill>
                            <a:schemeClr val="tx2">
                              <a:lumMod val="60000"/>
                              <a:lumOff val="40000"/>
                            </a:schemeClr>
                          </a:solidFill>
                          <a:effectLst/>
                          <a:latin typeface="Calibri" pitchFamily="34" charset="0"/>
                          <a:ea typeface="Times New Roman"/>
                          <a:cs typeface="Calibri" pitchFamily="34" charset="0"/>
                        </a:rPr>
                        <a:t>Suitable logo included (D)</a:t>
                      </a:r>
                    </a:p>
                    <a:p>
                      <a:pPr marL="361950" lvl="1" indent="-190500">
                        <a:buFont typeface="Arial" pitchFamily="34" charset="0"/>
                        <a:buChar char="•"/>
                      </a:pPr>
                      <a:r>
                        <a:rPr lang="en-GB" sz="1400" baseline="0" dirty="0" smtClean="0">
                          <a:solidFill>
                            <a:schemeClr val="tx2">
                              <a:lumMod val="60000"/>
                              <a:lumOff val="40000"/>
                            </a:schemeClr>
                          </a:solidFill>
                          <a:effectLst/>
                          <a:latin typeface="Calibri" pitchFamily="34" charset="0"/>
                          <a:ea typeface="Times New Roman"/>
                          <a:cs typeface="Calibri" pitchFamily="34" charset="0"/>
                        </a:rPr>
                        <a:t>Presentation of all elements (M)</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4007" y="2159521"/>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1474702163"/>
              </p:ext>
            </p:extLst>
          </p:nvPr>
        </p:nvGraphicFramePr>
        <p:xfrm>
          <a:off x="323528" y="2243207"/>
          <a:ext cx="5832648" cy="4323422"/>
        </p:xfrm>
        <a:graphic>
          <a:graphicData uri="http://schemas.openxmlformats.org/drawingml/2006/table">
            <a:tbl>
              <a:tblPr firstRow="1" bandRow="1">
                <a:tableStyleId>{2D5ABB26-0587-4C30-8999-92F81FD0307C}</a:tableStyleId>
              </a:tblPr>
              <a:tblGrid>
                <a:gridCol w="277745"/>
                <a:gridCol w="5554903"/>
              </a:tblGrid>
              <a:tr h="309235">
                <a:tc>
                  <a:txBody>
                    <a:bodyPr/>
                    <a:lstStyle/>
                    <a:p>
                      <a:pPr marL="0" indent="0" algn="ctr" rtl="0" eaLnBrk="1" latinLnBrk="0" hangingPunct="1"/>
                      <a:endParaRPr kumimoji="0" lang="en-GB" sz="1700" b="0" kern="1200" dirty="0" smtClean="0">
                        <a:solidFill>
                          <a:schemeClr val="bg1"/>
                        </a:solidFill>
                        <a:latin typeface="Calibri" pitchFamily="34" charset="0"/>
                        <a:ea typeface="+mn-ea"/>
                        <a:cs typeface="Calibri" pitchFamily="34" charset="0"/>
                      </a:endParaRPr>
                    </a:p>
                  </a:txBody>
                  <a:tcPr anchor="ctr">
                    <a:noFill/>
                  </a:tcPr>
                </a:tc>
                <a:tc rowSpan="2">
                  <a:txBody>
                    <a:bodyPr/>
                    <a:lstStyle/>
                    <a:p>
                      <a:r>
                        <a:rPr kumimoji="0" lang="en-GB" sz="1700" b="1" kern="1200" baseline="0" dirty="0" smtClean="0">
                          <a:solidFill>
                            <a:schemeClr val="tx1"/>
                          </a:solidFill>
                          <a:effectLst/>
                          <a:latin typeface="Calibri" pitchFamily="34" charset="0"/>
                          <a:ea typeface="+mn-ea"/>
                          <a:cs typeface="Calibri" pitchFamily="34" charset="0"/>
                        </a:rPr>
                        <a:t>To achieve a pass grade:</a:t>
                      </a:r>
                    </a:p>
                    <a:p>
                      <a:pPr lvl="0"/>
                      <a:r>
                        <a:rPr kumimoji="0" lang="en-GB" sz="1700" kern="1200" baseline="0" dirty="0" smtClean="0">
                          <a:solidFill>
                            <a:schemeClr val="tx1"/>
                          </a:solidFill>
                          <a:effectLst/>
                          <a:latin typeface="Calibri" pitchFamily="34" charset="0"/>
                          <a:ea typeface="+mn-ea"/>
                          <a:cs typeface="Calibri" pitchFamily="34" charset="0"/>
                        </a:rPr>
                        <a:t>Candidates will produce a basic Portfolio Presentation Website that contains  a minimum 3 pages, Home Page, Context Page and Assets Page with working links and content.</a:t>
                      </a:r>
                    </a:p>
                    <a:p>
                      <a:r>
                        <a:rPr kumimoji="0" lang="en-GB" sz="1700" b="1" kern="1200" baseline="0" dirty="0" smtClean="0">
                          <a:solidFill>
                            <a:srgbClr val="FF0000"/>
                          </a:solidFill>
                          <a:effectLst/>
                          <a:latin typeface="Calibri" pitchFamily="34" charset="0"/>
                          <a:ea typeface="+mn-ea"/>
                          <a:cs typeface="Calibri" pitchFamily="34" charset="0"/>
                        </a:rPr>
                        <a:t>To achieve a merit grade:</a:t>
                      </a:r>
                    </a:p>
                    <a:p>
                      <a:pPr lvl="0"/>
                      <a:r>
                        <a:rPr kumimoji="0" lang="en-GB" sz="1700" kern="1200" baseline="0" dirty="0" smtClean="0">
                          <a:solidFill>
                            <a:srgbClr val="FF0000"/>
                          </a:solidFill>
                          <a:effectLst/>
                          <a:latin typeface="Calibri" pitchFamily="34" charset="0"/>
                          <a:ea typeface="+mn-ea"/>
                          <a:cs typeface="Calibri" pitchFamily="34" charset="0"/>
                        </a:rPr>
                        <a:t>Candidates will produce a working Portfolio Presentation Website that contains  multiple pages including a Home Page, Context Pages and Assets Pages with working links and appropriate content.</a:t>
                      </a:r>
                    </a:p>
                    <a:p>
                      <a:r>
                        <a:rPr kumimoji="0" lang="en-GB" sz="1700" b="1" kern="1200" baseline="0" dirty="0" smtClean="0">
                          <a:solidFill>
                            <a:schemeClr val="tx2">
                              <a:lumMod val="60000"/>
                              <a:lumOff val="40000"/>
                            </a:schemeClr>
                          </a:solidFill>
                          <a:effectLst/>
                          <a:latin typeface="Calibri" pitchFamily="34" charset="0"/>
                          <a:ea typeface="+mn-ea"/>
                          <a:cs typeface="Calibri" pitchFamily="34" charset="0"/>
                        </a:rPr>
                        <a:t>To achieve a distinction grade:</a:t>
                      </a:r>
                    </a:p>
                    <a:p>
                      <a:pPr lvl="0"/>
                      <a:r>
                        <a:rPr kumimoji="0" lang="en-GB" sz="1700" kern="1200" baseline="0" dirty="0" smtClean="0">
                          <a:solidFill>
                            <a:schemeClr val="tx2">
                              <a:lumMod val="60000"/>
                              <a:lumOff val="40000"/>
                            </a:schemeClr>
                          </a:solidFill>
                          <a:effectLst/>
                          <a:latin typeface="Calibri" pitchFamily="34" charset="0"/>
                          <a:ea typeface="+mn-ea"/>
                          <a:cs typeface="Calibri" pitchFamily="34" charset="0"/>
                        </a:rPr>
                        <a:t>Candidates will produce a working Portfolio Presentation Website that contains  multiple pages including a Home Page, Context Pages and Assets Pages with working links and appropriate content ands multimedia assets.</a:t>
                      </a:r>
                    </a:p>
                  </a:txBody>
                  <a:tcPr/>
                </a:tc>
              </a:tr>
              <a:tr h="3972902">
                <a:tc>
                  <a:txBody>
                    <a:bodyPr/>
                    <a:lstStyle/>
                    <a:p>
                      <a:pPr marL="0" indent="0" algn="ctr" rtl="0" eaLnBrk="1" latinLnBrk="0" hangingPunct="1"/>
                      <a:r>
                        <a:rPr kumimoji="0" lang="en-GB" sz="1700" b="0" kern="1200" dirty="0" smtClean="0">
                          <a:solidFill>
                            <a:schemeClr val="bg1"/>
                          </a:solidFill>
                          <a:latin typeface="Calibri" pitchFamily="34" charset="0"/>
                          <a:ea typeface="+mn-ea"/>
                          <a:cs typeface="Calibri" pitchFamily="34" charset="0"/>
                        </a:rPr>
                        <a:t>1</a:t>
                      </a:r>
                    </a:p>
                  </a:txBody>
                  <a:tcPr anchor="ctr">
                    <a:solidFill>
                      <a:schemeClr val="bg1"/>
                    </a:solidFill>
                  </a:tcPr>
                </a:tc>
                <a:tc vMerge="1">
                  <a:txBody>
                    <a:bodyPr/>
                    <a:lstStyle/>
                    <a:p>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tc>
              </a:tr>
            </a:tbl>
          </a:graphicData>
        </a:graphic>
      </p:graphicFrame>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2348880"/>
            <a:ext cx="139732" cy="139732"/>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536" y="3433284"/>
            <a:ext cx="139732" cy="139732"/>
          </a:xfrm>
          <a:prstGeom prst="rect">
            <a:avLst/>
          </a:prstGeom>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4725144"/>
            <a:ext cx="139732" cy="139732"/>
          </a:xfrm>
          <a:prstGeom prst="rect">
            <a:avLst/>
          </a:prstGeom>
        </p:spPr>
      </p:pic>
    </p:spTree>
    <p:extLst>
      <p:ext uri="{BB962C8B-B14F-4D97-AF65-F5344CB8AC3E}">
        <p14:creationId xmlns:p14="http://schemas.microsoft.com/office/powerpoint/2010/main" val="264377662"/>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1 – Task 1</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1532115999"/>
              </p:ext>
            </p:extLst>
          </p:nvPr>
        </p:nvGraphicFramePr>
        <p:xfrm>
          <a:off x="6660232" y="2060848"/>
          <a:ext cx="2160240" cy="4512194"/>
        </p:xfrm>
        <a:graphic>
          <a:graphicData uri="http://schemas.openxmlformats.org/drawingml/2006/table">
            <a:tbl>
              <a:tblPr firstRow="1" firstCol="1" lastRow="1" lastCol="1" bandRow="1" bandCol="1">
                <a:tableStyleId>{2D5ABB26-0587-4C30-8999-92F81FD0307C}</a:tableStyleId>
              </a:tblPr>
              <a:tblGrid>
                <a:gridCol w="2160240"/>
              </a:tblGrid>
              <a:tr h="412634">
                <a:tc>
                  <a:txBody>
                    <a:bodyPr/>
                    <a:lstStyle/>
                    <a:p>
                      <a:pPr>
                        <a:spcAft>
                          <a:spcPts val="0"/>
                        </a:spcAft>
                      </a:pPr>
                      <a:endParaRPr lang="en-GB" sz="11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043750">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tx1"/>
                          </a:solidFill>
                          <a:effectLst/>
                          <a:latin typeface="Calibri" pitchFamily="34" charset="0"/>
                          <a:ea typeface="Times New Roman"/>
                          <a:cs typeface="Calibri" pitchFamily="34" charset="0"/>
                        </a:rPr>
                        <a:t>Flow diagrams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tx1"/>
                          </a:solidFill>
                          <a:effectLst/>
                          <a:latin typeface="Calibri" pitchFamily="34" charset="0"/>
                          <a:ea typeface="Times New Roman"/>
                          <a:cs typeface="Calibri" pitchFamily="34" charset="0"/>
                        </a:rPr>
                        <a:t>How the user moves from page to page</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tx1"/>
                          </a:solidFill>
                          <a:effectLst/>
                          <a:latin typeface="Calibri" pitchFamily="34" charset="0"/>
                          <a:ea typeface="Times New Roman"/>
                          <a:cs typeface="Calibri" pitchFamily="34" charset="0"/>
                        </a:rPr>
                        <a:t>Alternative pathways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rgbClr val="FF0000"/>
                          </a:solidFill>
                          <a:effectLst/>
                          <a:latin typeface="Calibri" pitchFamily="34" charset="0"/>
                          <a:ea typeface="Times New Roman"/>
                          <a:cs typeface="Calibri" pitchFamily="34" charset="0"/>
                        </a:rPr>
                        <a:t>Ease of Use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rgbClr val="FF0000"/>
                          </a:solidFill>
                          <a:effectLst/>
                          <a:latin typeface="Calibri" pitchFamily="34" charset="0"/>
                          <a:ea typeface="Times New Roman"/>
                          <a:cs typeface="Calibri" pitchFamily="34" charset="0"/>
                        </a:rPr>
                        <a:t>Logical </a:t>
                      </a:r>
                      <a:r>
                        <a:rPr lang="en-GB" sz="1800" baseline="0" dirty="0" err="1" smtClean="0">
                          <a:solidFill>
                            <a:srgbClr val="FF0000"/>
                          </a:solidFill>
                          <a:effectLst/>
                          <a:latin typeface="Calibri" pitchFamily="34" charset="0"/>
                          <a:ea typeface="Times New Roman"/>
                          <a:cs typeface="Calibri" pitchFamily="34" charset="0"/>
                        </a:rPr>
                        <a:t>Pathing</a:t>
                      </a:r>
                      <a:r>
                        <a:rPr lang="en-GB" sz="1800" baseline="0" dirty="0" smtClean="0">
                          <a:solidFill>
                            <a:srgbClr val="FF0000"/>
                          </a:solidFill>
                          <a:effectLst/>
                          <a:latin typeface="Calibri" pitchFamily="34" charset="0"/>
                          <a:ea typeface="Times New Roman"/>
                          <a:cs typeface="Calibri" pitchFamily="34" charset="0"/>
                        </a:rPr>
                        <a:t> (M/D)</a:t>
                      </a:r>
                    </a:p>
                    <a:p>
                      <a:pPr marL="177800" indent="-177800" algn="l">
                        <a:spcAft>
                          <a:spcPts val="600"/>
                        </a:spcAft>
                        <a:buFontTx/>
                        <a:buBlip>
                          <a:blip r:embed="rId3"/>
                        </a:buBlip>
                      </a:pPr>
                      <a:r>
                        <a:rPr lang="en-GB" sz="1800" baseline="0" dirty="0" smtClean="0">
                          <a:solidFill>
                            <a:srgbClr val="FF0000"/>
                          </a:solidFill>
                          <a:effectLst/>
                          <a:latin typeface="Calibri" pitchFamily="34" charset="0"/>
                          <a:ea typeface="Times New Roman"/>
                          <a:cs typeface="Calibri" pitchFamily="34" charset="0"/>
                        </a:rPr>
                        <a:t>Well Structured Layout (D)</a:t>
                      </a:r>
                    </a:p>
                    <a:p>
                      <a:pPr marL="177800" indent="-177800" algn="l">
                        <a:spcAft>
                          <a:spcPts val="600"/>
                        </a:spcAft>
                        <a:buFontTx/>
                        <a:buBlip>
                          <a:blip r:embed="rId3"/>
                        </a:buBlip>
                      </a:pPr>
                      <a:r>
                        <a:rPr lang="en-GB" sz="1800" baseline="0" dirty="0" smtClean="0">
                          <a:solidFill>
                            <a:srgbClr val="FF0000"/>
                          </a:solidFill>
                          <a:effectLst/>
                          <a:latin typeface="Calibri" pitchFamily="34" charset="0"/>
                          <a:ea typeface="Times New Roman"/>
                          <a:cs typeface="Calibri" pitchFamily="34" charset="0"/>
                        </a:rPr>
                        <a:t>ALL Appropriate (D)</a:t>
                      </a:r>
                      <a:endParaRPr lang="en-GB" sz="1600" baseline="0" dirty="0">
                        <a:solidFill>
                          <a:schemeClr val="tx1"/>
                        </a:solidFill>
                        <a:effectLst/>
                        <a:latin typeface="Calibri" pitchFamily="34" charset="0"/>
                        <a:ea typeface="Times New Roman"/>
                        <a:cs typeface="Calibri" pitchFamily="34" charset="0"/>
                      </a:endParaRPr>
                    </a:p>
                    <a:p>
                      <a:pPr marL="177800" indent="-177800" algn="l">
                        <a:spcAft>
                          <a:spcPts val="600"/>
                        </a:spcAft>
                        <a:buFontTx/>
                        <a:buBlip>
                          <a:blip r:embed="rId3"/>
                        </a:buBlip>
                      </a:pPr>
                      <a:endParaRPr lang="en-GB" sz="18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4248" y="2132856"/>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Table 14"/>
          <p:cNvGraphicFramePr>
            <a:graphicFrameLocks noGrp="1"/>
          </p:cNvGraphicFramePr>
          <p:nvPr>
            <p:extLst>
              <p:ext uri="{D42A27DB-BD31-4B8C-83A1-F6EECF244321}">
                <p14:modId xmlns:p14="http://schemas.microsoft.com/office/powerpoint/2010/main" val="1660355607"/>
              </p:ext>
            </p:extLst>
          </p:nvPr>
        </p:nvGraphicFramePr>
        <p:xfrm>
          <a:off x="395536" y="2348880"/>
          <a:ext cx="5904656" cy="2771767"/>
        </p:xfrm>
        <a:graphic>
          <a:graphicData uri="http://schemas.openxmlformats.org/drawingml/2006/table">
            <a:tbl>
              <a:tblPr firstRow="1" bandRow="1">
                <a:tableStyleId>{2D5ABB26-0587-4C30-8999-92F81FD0307C}</a:tableStyleId>
              </a:tblPr>
              <a:tblGrid>
                <a:gridCol w="281174"/>
                <a:gridCol w="5623482"/>
              </a:tblGrid>
              <a:tr h="165858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mn-lt"/>
                          <a:ea typeface="+mn-ea"/>
                          <a:cs typeface="Calibri" pitchFamily="34" charset="0"/>
                        </a:rPr>
                        <a:t>Task 1 (P, M, D)</a:t>
                      </a:r>
                    </a:p>
                    <a:p>
                      <a:r>
                        <a:rPr kumimoji="0" lang="en-GB" sz="1500" kern="1200" dirty="0" smtClean="0">
                          <a:solidFill>
                            <a:schemeClr val="tx1"/>
                          </a:solidFill>
                          <a:effectLst/>
                          <a:latin typeface="+mn-lt"/>
                          <a:ea typeface="+mn-ea"/>
                          <a:cs typeface="+mn-cs"/>
                        </a:rPr>
                        <a:t>It is important that the structure of your e-portfolio is logical so that the moderator can find all the evidence. You will need to create a structure chart for your e-portfolio showing how the pages link together.</a:t>
                      </a:r>
                      <a:r>
                        <a:rPr kumimoji="0" lang="en-GB" sz="1500" kern="1200" baseline="0" dirty="0" smtClean="0">
                          <a:solidFill>
                            <a:schemeClr val="tx1"/>
                          </a:solidFill>
                          <a:effectLst/>
                          <a:latin typeface="+mn-lt"/>
                          <a:ea typeface="+mn-ea"/>
                          <a:cs typeface="+mn-cs"/>
                        </a:rPr>
                        <a:t> There will be a minimum of 3 pages for a Pass that should contain a Homepage and 2 Context page. A range of multimedia content should be on these pages but consistency of layout is important.</a:t>
                      </a:r>
                      <a:endParaRPr kumimoji="0" lang="en-GB" sz="1500" kern="1200" dirty="0" smtClean="0">
                        <a:solidFill>
                          <a:schemeClr val="tx1"/>
                        </a:solidFill>
                        <a:latin typeface="+mn-lt"/>
                        <a:ea typeface="+mn-ea"/>
                        <a:cs typeface="+mn-cs"/>
                      </a:endParaRPr>
                    </a:p>
                  </a:txBody>
                  <a:tcPr>
                    <a:noFill/>
                  </a:tcPr>
                </a:tc>
                <a:tc hMerge="1">
                  <a:txBody>
                    <a:bodyPr/>
                    <a:lstStyle/>
                    <a:p>
                      <a:endParaRPr lang="en-GB" dirty="0"/>
                    </a:p>
                  </a:txBody>
                  <a:tcPr/>
                </a:tc>
              </a:tr>
              <a:tr h="394327">
                <a:tc>
                  <a:txBody>
                    <a:bodyPr/>
                    <a:lstStyle/>
                    <a:p>
                      <a:pPr marL="0" indent="0" algn="ctr" rtl="0" eaLnBrk="1" latinLnBrk="0" hangingPunct="1"/>
                      <a:r>
                        <a:rPr kumimoji="0" lang="en-GB" sz="1500" b="0" kern="1200" dirty="0" smtClean="0">
                          <a:solidFill>
                            <a:schemeClr val="bg1"/>
                          </a:solidFill>
                          <a:latin typeface="+mn-lt"/>
                          <a:ea typeface="+mn-ea"/>
                          <a:cs typeface="+mn-cs"/>
                        </a:rPr>
                        <a:t>1</a:t>
                      </a:r>
                    </a:p>
                  </a:txBody>
                  <a:tcPr anchor="ctr">
                    <a:solidFill>
                      <a:schemeClr val="tx1"/>
                    </a:solidFill>
                  </a:tcPr>
                </a:tc>
                <a:tc>
                  <a:txBody>
                    <a:bodyPr/>
                    <a:lstStyle/>
                    <a:p>
                      <a:pPr algn="just">
                        <a:spcAft>
                          <a:spcPts val="0"/>
                        </a:spcAft>
                      </a:pPr>
                      <a:r>
                        <a:rPr kumimoji="0" lang="en-GB" sz="1500" kern="1200" dirty="0" smtClean="0">
                          <a:solidFill>
                            <a:schemeClr val="tx1"/>
                          </a:solidFill>
                          <a:latin typeface="+mn-lt"/>
                          <a:ea typeface="+mn-ea"/>
                          <a:cs typeface="+mn-cs"/>
                        </a:rPr>
                        <a:t>Produce a Site </a:t>
                      </a:r>
                      <a:r>
                        <a:rPr kumimoji="0" lang="en-GB" sz="1500" kern="1200" dirty="0">
                          <a:solidFill>
                            <a:schemeClr val="tx1"/>
                          </a:solidFill>
                          <a:latin typeface="+mn-lt"/>
                          <a:ea typeface="+mn-ea"/>
                          <a:cs typeface="+mn-cs"/>
                        </a:rPr>
                        <a:t>plan with </a:t>
                      </a:r>
                      <a:r>
                        <a:rPr kumimoji="0" lang="en-GB" sz="1500" kern="1200" dirty="0" smtClean="0">
                          <a:solidFill>
                            <a:schemeClr val="tx1"/>
                          </a:solidFill>
                          <a:latin typeface="+mn-lt"/>
                          <a:ea typeface="+mn-ea"/>
                          <a:cs typeface="+mn-cs"/>
                        </a:rPr>
                        <a:t>details of at </a:t>
                      </a:r>
                      <a:r>
                        <a:rPr kumimoji="0" lang="en-GB" sz="1500" kern="1200" dirty="0">
                          <a:solidFill>
                            <a:schemeClr val="tx1"/>
                          </a:solidFill>
                          <a:latin typeface="+mn-lt"/>
                          <a:ea typeface="+mn-ea"/>
                          <a:cs typeface="+mn-cs"/>
                        </a:rPr>
                        <a:t>least </a:t>
                      </a:r>
                      <a:r>
                        <a:rPr kumimoji="0" lang="en-GB" sz="1500" kern="1200" dirty="0" smtClean="0">
                          <a:solidFill>
                            <a:schemeClr val="tx1"/>
                          </a:solidFill>
                          <a:latin typeface="+mn-lt"/>
                          <a:ea typeface="+mn-ea"/>
                          <a:cs typeface="+mn-cs"/>
                        </a:rPr>
                        <a:t>3pages shown</a:t>
                      </a:r>
                      <a:endParaRPr kumimoji="0" lang="en-GB" sz="1500" kern="1200" dirty="0">
                        <a:solidFill>
                          <a:schemeClr val="tx1"/>
                        </a:solidFill>
                        <a:latin typeface="+mn-lt"/>
                        <a:ea typeface="+mn-ea"/>
                        <a:cs typeface="+mn-cs"/>
                      </a:endParaRPr>
                    </a:p>
                  </a:txBody>
                  <a:tcPr marL="68580" marR="68580" marT="0" marB="0" anchor="ctr"/>
                </a:tc>
              </a:tr>
              <a:tr h="394327">
                <a:tc>
                  <a:txBody>
                    <a:bodyPr/>
                    <a:lstStyle/>
                    <a:p>
                      <a:pPr marL="0" indent="0" algn="ctr" rtl="0" eaLnBrk="1" latinLnBrk="0" hangingPunct="1"/>
                      <a:endParaRPr kumimoji="0" lang="en-GB" sz="1500" b="0" kern="1200" dirty="0" smtClean="0">
                        <a:solidFill>
                          <a:schemeClr val="bg1"/>
                        </a:solidFill>
                        <a:latin typeface="+mn-lt"/>
                        <a:ea typeface="+mn-ea"/>
                        <a:cs typeface="+mn-cs"/>
                      </a:endParaRPr>
                    </a:p>
                  </a:txBody>
                  <a:tcPr anchor="ctr">
                    <a:noFill/>
                  </a:tcPr>
                </a:tc>
                <a:tc>
                  <a:txBody>
                    <a:bodyPr/>
                    <a:lstStyle/>
                    <a:p>
                      <a:pPr algn="just">
                        <a:spcAft>
                          <a:spcPts val="0"/>
                        </a:spcAft>
                      </a:pPr>
                      <a:r>
                        <a:rPr kumimoji="0" lang="en-GB" sz="1500" kern="1200" dirty="0" smtClean="0">
                          <a:solidFill>
                            <a:schemeClr val="tx1"/>
                          </a:solidFill>
                          <a:latin typeface="+mn-lt"/>
                          <a:ea typeface="+mn-ea"/>
                          <a:cs typeface="+mn-cs"/>
                        </a:rPr>
                        <a:t>Provide details of how the user will navigate between the pages</a:t>
                      </a:r>
                      <a:endParaRPr kumimoji="0" lang="en-GB" sz="1500" kern="1200" dirty="0">
                        <a:solidFill>
                          <a:schemeClr val="tx1"/>
                        </a:solidFill>
                        <a:latin typeface="+mn-lt"/>
                        <a:ea typeface="+mn-ea"/>
                        <a:cs typeface="+mn-cs"/>
                      </a:endParaRPr>
                    </a:p>
                  </a:txBody>
                  <a:tcPr marL="68580" marR="68580" marT="0" marB="0" anchor="ctr"/>
                </a:tc>
              </a:tr>
            </a:tbl>
          </a:graphicData>
        </a:graphic>
      </p:graphicFrame>
      <p:pic>
        <p:nvPicPr>
          <p:cNvPr id="16" name="Picture 4" descr="http://www.web-designschool.com/wp-content/uploads/2011/08/WebSiteMapExampleAllLayers.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4615" y="5077428"/>
            <a:ext cx="2601241" cy="151992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http://creatingmywebsite.com/images/Creating-a-Website-Plan.jp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36441" y="5085184"/>
            <a:ext cx="1871663"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4212591"/>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0"/>
            <a:ext cx="8229600" cy="742066"/>
          </a:xfrm>
        </p:spPr>
        <p:txBody>
          <a:bodyPr>
            <a:normAutofit/>
          </a:bodyPr>
          <a:lstStyle/>
          <a:p>
            <a:r>
              <a:rPr lang="en-GB" sz="3600" dirty="0" smtClean="0"/>
              <a:t>Learning Outcome 5 – Task 2</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3929704423"/>
              </p:ext>
            </p:extLst>
          </p:nvPr>
        </p:nvGraphicFramePr>
        <p:xfrm>
          <a:off x="6660232" y="2060848"/>
          <a:ext cx="2160240" cy="3960440"/>
        </p:xfrm>
        <a:graphic>
          <a:graphicData uri="http://schemas.openxmlformats.org/drawingml/2006/table">
            <a:tbl>
              <a:tblPr firstRow="1" firstCol="1" lastRow="1" lastCol="1" bandRow="1" bandCol="1">
                <a:tableStyleId>{2D5ABB26-0587-4C30-8999-92F81FD0307C}</a:tableStyleId>
              </a:tblPr>
              <a:tblGrid>
                <a:gridCol w="2160240"/>
              </a:tblGrid>
              <a:tr h="378423">
                <a:tc>
                  <a:txBody>
                    <a:bodyPr/>
                    <a:lstStyle/>
                    <a:p>
                      <a:pPr>
                        <a:spcAft>
                          <a:spcPts val="0"/>
                        </a:spcAft>
                      </a:pPr>
                      <a:endParaRPr lang="en-GB" sz="16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7800" indent="-177800" algn="l">
                        <a:spcAft>
                          <a:spcPts val="0"/>
                        </a:spcAft>
                        <a:buFontTx/>
                        <a:buBlip>
                          <a:blip r:embed="rId3"/>
                        </a:buBlip>
                      </a:pPr>
                      <a:r>
                        <a:rPr lang="en-GB" sz="1600" dirty="0" smtClean="0">
                          <a:effectLst/>
                          <a:latin typeface="Calibri" pitchFamily="34" charset="0"/>
                          <a:ea typeface="Times New Roman"/>
                          <a:cs typeface="Calibri" pitchFamily="34" charset="0"/>
                        </a:rPr>
                        <a:t> </a:t>
                      </a:r>
                      <a:r>
                        <a:rPr kumimoji="0" lang="en-GB" sz="2000" kern="1200" dirty="0" smtClean="0">
                          <a:solidFill>
                            <a:schemeClr val="tx1"/>
                          </a:solidFill>
                          <a:effectLst/>
                          <a:latin typeface="Calibri" pitchFamily="34" charset="0"/>
                          <a:ea typeface="+mn-ea"/>
                          <a:cs typeface="Calibri" pitchFamily="34" charset="0"/>
                        </a:rPr>
                        <a:t>Structured layout of the page</a:t>
                      </a:r>
                    </a:p>
                    <a:p>
                      <a:pPr marL="177800" indent="-177800" algn="l">
                        <a:spcAft>
                          <a:spcPts val="0"/>
                        </a:spcAft>
                        <a:buFontTx/>
                        <a:buBlip>
                          <a:blip r:embed="rId3"/>
                        </a:buBlip>
                      </a:pPr>
                      <a:r>
                        <a:rPr kumimoji="0" lang="en-GB" sz="2000" kern="1200" baseline="0" dirty="0" smtClean="0">
                          <a:solidFill>
                            <a:schemeClr val="tx1"/>
                          </a:solidFill>
                          <a:effectLst/>
                          <a:latin typeface="Calibri" pitchFamily="34" charset="0"/>
                          <a:ea typeface="+mn-ea"/>
                          <a:cs typeface="Calibri" pitchFamily="34" charset="0"/>
                        </a:rPr>
                        <a:t>Browser resolution</a:t>
                      </a:r>
                    </a:p>
                    <a:p>
                      <a:pPr marL="177800" indent="-177800" algn="l">
                        <a:spcAft>
                          <a:spcPts val="0"/>
                        </a:spcAft>
                        <a:buFontTx/>
                        <a:buBlip>
                          <a:blip r:embed="rId3"/>
                        </a:buBlip>
                      </a:pPr>
                      <a:r>
                        <a:rPr kumimoji="0" lang="en-GB" sz="2000" kern="1200" baseline="0" dirty="0" smtClean="0">
                          <a:solidFill>
                            <a:schemeClr val="tx1"/>
                          </a:solidFill>
                          <a:effectLst/>
                          <a:latin typeface="Calibri" pitchFamily="34" charset="0"/>
                          <a:ea typeface="+mn-ea"/>
                          <a:cs typeface="Calibri" pitchFamily="34" charset="0"/>
                        </a:rPr>
                        <a:t>Appropriate Titles.</a:t>
                      </a:r>
                    </a:p>
                    <a:p>
                      <a:pPr marL="177800" indent="-177800" algn="l">
                        <a:spcAft>
                          <a:spcPts val="0"/>
                        </a:spcAft>
                        <a:buFontTx/>
                        <a:buBlip>
                          <a:blip r:embed="rId3"/>
                        </a:buBlip>
                      </a:pPr>
                      <a:r>
                        <a:rPr kumimoji="0" lang="en-GB" sz="2000" kern="1200" baseline="0" dirty="0" smtClean="0">
                          <a:solidFill>
                            <a:schemeClr val="tx1"/>
                          </a:solidFill>
                          <a:effectLst/>
                          <a:latin typeface="Calibri" pitchFamily="34" charset="0"/>
                          <a:ea typeface="+mn-ea"/>
                          <a:cs typeface="Calibri" pitchFamily="34" charset="0"/>
                        </a:rPr>
                        <a:t>Use of images on the webpage.</a:t>
                      </a:r>
                    </a:p>
                    <a:p>
                      <a:pPr marL="177800" indent="-177800" algn="l">
                        <a:spcAft>
                          <a:spcPts val="0"/>
                        </a:spcAft>
                        <a:buFontTx/>
                        <a:buBlip>
                          <a:blip r:embed="rId3"/>
                        </a:buBlip>
                      </a:pPr>
                      <a:r>
                        <a:rPr kumimoji="0" lang="en-GB" sz="2000" kern="1200" baseline="0" dirty="0" smtClean="0">
                          <a:solidFill>
                            <a:schemeClr val="tx1"/>
                          </a:solidFill>
                          <a:effectLst/>
                          <a:latin typeface="Calibri" pitchFamily="34" charset="0"/>
                          <a:ea typeface="+mn-ea"/>
                          <a:cs typeface="Calibri" pitchFamily="34" charset="0"/>
                        </a:rPr>
                        <a:t>Positioning of elements.</a:t>
                      </a:r>
                      <a:endParaRPr lang="en-GB" sz="2000" baseline="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215929976"/>
              </p:ext>
            </p:extLst>
          </p:nvPr>
        </p:nvGraphicFramePr>
        <p:xfrm>
          <a:off x="395536" y="2276872"/>
          <a:ext cx="6120680" cy="4328160"/>
        </p:xfrm>
        <a:graphic>
          <a:graphicData uri="http://schemas.openxmlformats.org/drawingml/2006/table">
            <a:tbl>
              <a:tblPr firstRow="1" bandRow="1">
                <a:tableStyleId>{2D5ABB26-0587-4C30-8999-92F81FD0307C}</a:tableStyleId>
              </a:tblPr>
              <a:tblGrid>
                <a:gridCol w="295059"/>
                <a:gridCol w="5825621"/>
              </a:tblGrid>
              <a:tr h="139405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2 (P) – </a:t>
                      </a:r>
                      <a:r>
                        <a:rPr lang="en-GB" sz="1600" b="1" dirty="0" smtClean="0">
                          <a:latin typeface="Calibri" pitchFamily="34" charset="0"/>
                          <a:cs typeface="Calibri" pitchFamily="34" charset="0"/>
                        </a:rPr>
                        <a:t>‘One World’ </a:t>
                      </a:r>
                      <a:r>
                        <a:rPr kumimoji="0" lang="en-GB" sz="1600" kern="1200" dirty="0" smtClean="0">
                          <a:solidFill>
                            <a:schemeClr val="tx1"/>
                          </a:solidFill>
                          <a:latin typeface="Calibri" pitchFamily="34" charset="0"/>
                          <a:ea typeface="+mn-ea"/>
                          <a:cs typeface="Calibri" pitchFamily="34" charset="0"/>
                        </a:rPr>
                        <a:t> </a:t>
                      </a:r>
                      <a:r>
                        <a:rPr kumimoji="0" lang="en-GB" sz="1600" kern="1200" dirty="0" smtClean="0">
                          <a:solidFill>
                            <a:schemeClr val="tx1"/>
                          </a:solidFill>
                          <a:effectLst/>
                          <a:latin typeface="Calibri" pitchFamily="34" charset="0"/>
                          <a:ea typeface="+mn-ea"/>
                          <a:cs typeface="Calibri" pitchFamily="34" charset="0"/>
                        </a:rPr>
                        <a:t>would like you to create an ePortfolio</a:t>
                      </a:r>
                      <a:r>
                        <a:rPr kumimoji="0" lang="en-GB" sz="1600" kern="1200" baseline="0" dirty="0" smtClean="0">
                          <a:solidFill>
                            <a:schemeClr val="tx1"/>
                          </a:solidFill>
                          <a:effectLst/>
                          <a:latin typeface="Calibri" pitchFamily="34" charset="0"/>
                          <a:ea typeface="+mn-ea"/>
                          <a:cs typeface="Calibri" pitchFamily="34" charset="0"/>
                        </a:rPr>
                        <a:t> website that will link to all the elements of your portfolio of work. To do this they want you to use the structure chart to create the ePortfolio website and lay it out so that all the elements link together. This needs to be in a logical format and contain all the elements from your portfolio. This should also include: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600" kern="1200" dirty="0" smtClean="0">
                          <a:solidFill>
                            <a:schemeClr val="tx1"/>
                          </a:solidFill>
                          <a:effectLst/>
                          <a:latin typeface="Calibri" pitchFamily="34" charset="0"/>
                          <a:ea typeface="+mn-ea"/>
                          <a:cs typeface="Calibri" pitchFamily="34" charset="0"/>
                        </a:rPr>
                        <a:t>A home page showing: </a:t>
                      </a:r>
                    </a:p>
                    <a:p>
                      <a:pPr marL="722313"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600" kern="1200" dirty="0" smtClean="0">
                          <a:solidFill>
                            <a:schemeClr val="tx1"/>
                          </a:solidFill>
                          <a:effectLst/>
                          <a:latin typeface="Calibri" pitchFamily="34" charset="0"/>
                          <a:ea typeface="+mn-ea"/>
                          <a:cs typeface="Calibri" pitchFamily="34" charset="0"/>
                        </a:rPr>
                        <a:t>Your name and candidate number, centre name and number</a:t>
                      </a:r>
                    </a:p>
                    <a:p>
                      <a:pPr marL="722313"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600" kern="1200" dirty="0" smtClean="0">
                          <a:solidFill>
                            <a:schemeClr val="tx1"/>
                          </a:solidFill>
                          <a:effectLst/>
                          <a:latin typeface="Calibri" pitchFamily="34" charset="0"/>
                          <a:ea typeface="+mn-ea"/>
                          <a:cs typeface="Calibri" pitchFamily="34" charset="0"/>
                        </a:rPr>
                        <a:t>The title of this SPB (DA202 One World)</a:t>
                      </a:r>
                    </a:p>
                    <a:p>
                      <a:pPr marL="722313"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600" kern="1200" dirty="0" smtClean="0">
                          <a:solidFill>
                            <a:schemeClr val="tx1"/>
                          </a:solidFill>
                          <a:effectLst/>
                          <a:latin typeface="Calibri" pitchFamily="34" charset="0"/>
                          <a:ea typeface="+mn-ea"/>
                          <a:cs typeface="Calibri" pitchFamily="34" charset="0"/>
                        </a:rPr>
                        <a:t>The browser and resolution that should be used to view the ePortfolio (1024x600</a:t>
                      </a:r>
                      <a:r>
                        <a:rPr kumimoji="0" lang="en-GB" sz="1600" kern="1200" baseline="0" dirty="0" smtClean="0">
                          <a:solidFill>
                            <a:schemeClr val="tx1"/>
                          </a:solidFill>
                          <a:effectLst/>
                          <a:latin typeface="Calibri" pitchFamily="34" charset="0"/>
                          <a:ea typeface="+mn-ea"/>
                          <a:cs typeface="Calibri" pitchFamily="34" charset="0"/>
                        </a:rPr>
                        <a:t> preferably without scrolling)</a:t>
                      </a:r>
                      <a:endParaRPr kumimoji="0" lang="en-GB" sz="1600" kern="1200" dirty="0" smtClean="0">
                        <a:solidFill>
                          <a:schemeClr val="tx1"/>
                        </a:solidFill>
                        <a:effectLst/>
                        <a:latin typeface="Calibri" pitchFamily="34" charset="0"/>
                        <a:ea typeface="+mn-ea"/>
                        <a:cs typeface="Calibri" pitchFamily="34" charset="0"/>
                      </a:endParaRPr>
                    </a:p>
                    <a:p>
                      <a:pPr marL="722313"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600" kern="1200" dirty="0" smtClean="0">
                          <a:solidFill>
                            <a:schemeClr val="tx1"/>
                          </a:solidFill>
                          <a:effectLst/>
                          <a:latin typeface="Calibri" pitchFamily="34" charset="0"/>
                          <a:ea typeface="+mn-ea"/>
                          <a:cs typeface="Calibri" pitchFamily="34" charset="0"/>
                        </a:rPr>
                        <a:t>Links to the context pages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600" kern="1200" dirty="0" smtClean="0">
                          <a:solidFill>
                            <a:schemeClr val="tx1"/>
                          </a:solidFill>
                          <a:effectLst/>
                          <a:latin typeface="Calibri" pitchFamily="34" charset="0"/>
                          <a:ea typeface="+mn-ea"/>
                          <a:cs typeface="Calibri" pitchFamily="34" charset="0"/>
                        </a:rPr>
                        <a:t>Context pages with commentaries to introduce and link to the required evidence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600" kern="1200" dirty="0" smtClean="0">
                          <a:solidFill>
                            <a:schemeClr val="tx1"/>
                          </a:solidFill>
                          <a:effectLst/>
                          <a:latin typeface="Calibri" pitchFamily="34" charset="0"/>
                          <a:ea typeface="+mn-ea"/>
                          <a:cs typeface="Calibri" pitchFamily="34" charset="0"/>
                        </a:rPr>
                        <a:t>Appropriate multimedia assets on the pages.</a:t>
                      </a:r>
                    </a:p>
                  </a:txBody>
                  <a:tcPr>
                    <a:noFill/>
                  </a:tcPr>
                </a:tc>
                <a:tc hMerge="1">
                  <a:txBody>
                    <a:bodyPr/>
                    <a:lstStyle/>
                    <a:p>
                      <a:endParaRPr lang="en-GB" dirty="0"/>
                    </a:p>
                  </a:txBody>
                  <a:tcPr/>
                </a:tc>
              </a:tr>
              <a:tr h="348514">
                <a:tc>
                  <a:txBody>
                    <a:bodyPr/>
                    <a:lstStyle/>
                    <a:p>
                      <a:pPr marL="0" indent="0" algn="ctr" rtl="0" eaLnBrk="1" latinLnBrk="0" hangingPunct="1"/>
                      <a:r>
                        <a:rPr kumimoji="0" lang="en-GB" sz="1600" b="1" kern="1200" dirty="0" smtClean="0">
                          <a:solidFill>
                            <a:schemeClr val="bg1"/>
                          </a:solidFill>
                          <a:latin typeface="Calibri" pitchFamily="34" charset="0"/>
                          <a:ea typeface="+mn-ea"/>
                          <a:cs typeface="Calibri" pitchFamily="34" charset="0"/>
                        </a:rPr>
                        <a:t>2</a:t>
                      </a:r>
                    </a:p>
                  </a:txBody>
                  <a:tcPr anchor="ct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Produce </a:t>
                      </a:r>
                      <a:r>
                        <a:rPr kumimoji="0" lang="en-GB" sz="1600" kern="1200" dirty="0" smtClean="0">
                          <a:solidFill>
                            <a:schemeClr val="tx1"/>
                          </a:solidFill>
                          <a:effectLst/>
                          <a:latin typeface="Calibri" pitchFamily="34" charset="0"/>
                          <a:ea typeface="+mn-ea"/>
                          <a:cs typeface="Calibri" pitchFamily="34" charset="0"/>
                        </a:rPr>
                        <a:t>a </a:t>
                      </a:r>
                      <a:r>
                        <a:rPr kumimoji="0" lang="en-GB" sz="1600" b="1" kern="1200" dirty="0" smtClean="0">
                          <a:solidFill>
                            <a:schemeClr val="tx1"/>
                          </a:solidFill>
                          <a:effectLst/>
                          <a:latin typeface="Calibri" pitchFamily="34" charset="0"/>
                          <a:ea typeface="+mn-ea"/>
                          <a:cs typeface="Calibri" pitchFamily="34" charset="0"/>
                        </a:rPr>
                        <a:t>Homepage </a:t>
                      </a:r>
                      <a:r>
                        <a:rPr kumimoji="0" lang="en-GB" sz="1600" kern="1200" dirty="0" smtClean="0">
                          <a:solidFill>
                            <a:schemeClr val="tx1"/>
                          </a:solidFill>
                          <a:effectLst/>
                          <a:latin typeface="Calibri" pitchFamily="34" charset="0"/>
                          <a:ea typeface="+mn-ea"/>
                          <a:cs typeface="Calibri" pitchFamily="34" charset="0"/>
                        </a:rPr>
                        <a:t>for the presentation of information with suitable content.</a:t>
                      </a:r>
                    </a:p>
                  </a:txBody>
                  <a:tcPr/>
                </a:tc>
              </a:tr>
            </a:tbl>
          </a:graphicData>
        </a:graphic>
      </p:graphicFrame>
      <p:pic>
        <p:nvPicPr>
          <p:cNvPr id="11" name="Picture 10" descr="Product"/>
          <p:cNvPicPr/>
          <p:nvPr/>
        </p:nvPicPr>
        <p:blipFill>
          <a:blip r:embed="rId5">
            <a:extLst>
              <a:ext uri="{28A0092B-C50C-407E-A947-70E740481C1C}">
                <a14:useLocalDpi xmlns:a14="http://schemas.microsoft.com/office/drawing/2010/main" val="0"/>
              </a:ext>
            </a:extLst>
          </a:blip>
          <a:srcRect/>
          <a:stretch>
            <a:fillRect/>
          </a:stretch>
        </p:blipFill>
        <p:spPr bwMode="auto">
          <a:xfrm>
            <a:off x="6228184" y="3717032"/>
            <a:ext cx="360040" cy="360040"/>
          </a:xfrm>
          <a:prstGeom prst="rect">
            <a:avLst/>
          </a:prstGeom>
          <a:noFill/>
          <a:ln>
            <a:noFill/>
          </a:ln>
        </p:spPr>
      </p:pic>
      <p:pic>
        <p:nvPicPr>
          <p:cNvPr id="10" name="Picture 9" descr="Evidence"/>
          <p:cNvPicPr/>
          <p:nvPr/>
        </p:nvPicPr>
        <p:blipFill>
          <a:blip r:embed="rId6">
            <a:extLst>
              <a:ext uri="{28A0092B-C50C-407E-A947-70E740481C1C}">
                <a14:useLocalDpi xmlns:a14="http://schemas.microsoft.com/office/drawing/2010/main" val="0"/>
              </a:ext>
            </a:extLst>
          </a:blip>
          <a:srcRect/>
          <a:stretch>
            <a:fillRect/>
          </a:stretch>
        </p:blipFill>
        <p:spPr bwMode="auto">
          <a:xfrm>
            <a:off x="6228184" y="5301208"/>
            <a:ext cx="315466" cy="360040"/>
          </a:xfrm>
          <a:prstGeom prst="rect">
            <a:avLst/>
          </a:prstGeom>
          <a:noFill/>
          <a:ln>
            <a:noFill/>
          </a:ln>
        </p:spPr>
      </p:pic>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5 – Task 3</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3891789594"/>
              </p:ext>
            </p:extLst>
          </p:nvPr>
        </p:nvGraphicFramePr>
        <p:xfrm>
          <a:off x="6660232" y="2060849"/>
          <a:ext cx="2160240" cy="4392488"/>
        </p:xfrm>
        <a:graphic>
          <a:graphicData uri="http://schemas.openxmlformats.org/drawingml/2006/table">
            <a:tbl>
              <a:tblPr firstRow="1" firstCol="1" lastRow="1" lastCol="1" bandRow="1" bandCol="1">
                <a:tableStyleId>{2D5ABB26-0587-4C30-8999-92F81FD0307C}</a:tableStyleId>
              </a:tblPr>
              <a:tblGrid>
                <a:gridCol w="2160240"/>
              </a:tblGrid>
              <a:tr h="367446">
                <a:tc>
                  <a:txBody>
                    <a:bodyPr/>
                    <a:lstStyle/>
                    <a:p>
                      <a:pPr>
                        <a:spcAft>
                          <a:spcPts val="0"/>
                        </a:spcAft>
                      </a:pPr>
                      <a:endParaRPr lang="en-GB" sz="17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025042">
                <a:tc>
                  <a:txBody>
                    <a:bodyPr/>
                    <a:lstStyle/>
                    <a:p>
                      <a:pPr marL="177800" lvl="0" indent="-177800">
                        <a:spcAft>
                          <a:spcPts val="600"/>
                        </a:spcAft>
                        <a:buFont typeface="Arial" pitchFamily="34" charset="0"/>
                        <a:buChar char="•"/>
                      </a:pPr>
                      <a:r>
                        <a:rPr kumimoji="0" lang="en-GB" sz="1700" kern="1200" dirty="0" smtClean="0">
                          <a:solidFill>
                            <a:srgbClr val="FF0000"/>
                          </a:solidFill>
                          <a:effectLst/>
                          <a:latin typeface="Calibri" pitchFamily="34" charset="0"/>
                          <a:ea typeface="+mn-ea"/>
                          <a:cs typeface="Calibri" pitchFamily="34" charset="0"/>
                        </a:rPr>
                        <a:t>Consider of images and appropriateness</a:t>
                      </a:r>
                      <a:r>
                        <a:rPr kumimoji="0" lang="en-GB" sz="1700" kern="1200" baseline="0" dirty="0" smtClean="0">
                          <a:solidFill>
                            <a:srgbClr val="FF0000"/>
                          </a:solidFill>
                          <a:effectLst/>
                          <a:latin typeface="Calibri" pitchFamily="34" charset="0"/>
                          <a:ea typeface="+mn-ea"/>
                          <a:cs typeface="Calibri" pitchFamily="34" charset="0"/>
                        </a:rPr>
                        <a:t> (M)</a:t>
                      </a:r>
                    </a:p>
                    <a:p>
                      <a:pPr marL="177800" lvl="0" indent="-177800">
                        <a:spcAft>
                          <a:spcPts val="600"/>
                        </a:spcAft>
                        <a:buFont typeface="Arial" pitchFamily="34" charset="0"/>
                        <a:buChar char="•"/>
                      </a:pPr>
                      <a:r>
                        <a:rPr kumimoji="0" lang="en-GB" sz="1700" kern="1200" baseline="0" dirty="0" smtClean="0">
                          <a:solidFill>
                            <a:srgbClr val="FF0000"/>
                          </a:solidFill>
                          <a:effectLst/>
                          <a:latin typeface="Calibri" pitchFamily="34" charset="0"/>
                          <a:ea typeface="+mn-ea"/>
                          <a:cs typeface="Calibri" pitchFamily="34" charset="0"/>
                        </a:rPr>
                        <a:t>Sourced and stored from legitimate locations (M)</a:t>
                      </a:r>
                    </a:p>
                    <a:p>
                      <a:pPr marL="177800" lvl="0" indent="-177800">
                        <a:spcAft>
                          <a:spcPts val="600"/>
                        </a:spcAft>
                        <a:buFont typeface="Arial" pitchFamily="34" charset="0"/>
                        <a:buChar char="•"/>
                      </a:pPr>
                      <a:r>
                        <a:rPr kumimoji="0" lang="en-GB" sz="1700" kern="1200" baseline="0" dirty="0" smtClean="0">
                          <a:solidFill>
                            <a:srgbClr val="FF0000"/>
                          </a:solidFill>
                          <a:effectLst/>
                          <a:latin typeface="Calibri" pitchFamily="34" charset="0"/>
                          <a:ea typeface="+mn-ea"/>
                          <a:cs typeface="Calibri" pitchFamily="34" charset="0"/>
                        </a:rPr>
                        <a:t>Content related to local community (M)</a:t>
                      </a:r>
                    </a:p>
                    <a:p>
                      <a:pPr marL="177800" lvl="0" indent="-177800">
                        <a:spcAft>
                          <a:spcPts val="600"/>
                        </a:spcAft>
                        <a:buFont typeface="Arial" pitchFamily="34" charset="0"/>
                        <a:buChar char="•"/>
                      </a:pPr>
                      <a:r>
                        <a:rPr kumimoji="0" lang="en-GB" sz="1700" kern="1200" baseline="0" dirty="0" smtClean="0">
                          <a:solidFill>
                            <a:schemeClr val="tx2">
                              <a:lumMod val="60000"/>
                              <a:lumOff val="40000"/>
                            </a:schemeClr>
                          </a:solidFill>
                          <a:effectLst/>
                          <a:latin typeface="Calibri" pitchFamily="34" charset="0"/>
                          <a:ea typeface="+mn-ea"/>
                          <a:cs typeface="Calibri" pitchFamily="34" charset="0"/>
                        </a:rPr>
                        <a:t>Quality of stored elements (D)</a:t>
                      </a:r>
                    </a:p>
                    <a:p>
                      <a:pPr marL="177800" lvl="0" indent="-177800">
                        <a:spcAft>
                          <a:spcPts val="600"/>
                        </a:spcAft>
                        <a:buFont typeface="Arial" pitchFamily="34" charset="0"/>
                        <a:buChar char="•"/>
                      </a:pPr>
                      <a:r>
                        <a:rPr kumimoji="0" lang="en-GB" sz="1700" kern="1200" baseline="0" dirty="0" smtClean="0">
                          <a:solidFill>
                            <a:schemeClr val="tx2">
                              <a:lumMod val="60000"/>
                              <a:lumOff val="40000"/>
                            </a:schemeClr>
                          </a:solidFill>
                          <a:effectLst/>
                          <a:latin typeface="Calibri" pitchFamily="34" charset="0"/>
                          <a:ea typeface="+mn-ea"/>
                          <a:cs typeface="Calibri" pitchFamily="34" charset="0"/>
                        </a:rPr>
                        <a:t>Consideration of file size and file proportions (D)</a:t>
                      </a:r>
                      <a:endParaRPr lang="en-GB" sz="1700" baseline="0" dirty="0">
                        <a:solidFill>
                          <a:schemeClr val="tx2">
                            <a:lumMod val="60000"/>
                            <a:lumOff val="40000"/>
                          </a:schemeClr>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3673420412"/>
              </p:ext>
            </p:extLst>
          </p:nvPr>
        </p:nvGraphicFramePr>
        <p:xfrm>
          <a:off x="395536" y="2348881"/>
          <a:ext cx="6120680" cy="4273200"/>
        </p:xfrm>
        <a:graphic>
          <a:graphicData uri="http://schemas.openxmlformats.org/drawingml/2006/table">
            <a:tbl>
              <a:tblPr firstRow="1" bandRow="1">
                <a:tableStyleId>{2D5ABB26-0587-4C30-8999-92F81FD0307C}</a:tableStyleId>
              </a:tblPr>
              <a:tblGrid>
                <a:gridCol w="295059"/>
                <a:gridCol w="5825621"/>
              </a:tblGrid>
              <a:tr h="182329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700" b="1" i="0" u="none" strike="noStrike" kern="1200" cap="none" spc="0" normalizeH="0" baseline="0" noProof="0" dirty="0" smtClean="0">
                          <a:ln>
                            <a:noFill/>
                          </a:ln>
                          <a:solidFill>
                            <a:srgbClr val="FF0000"/>
                          </a:solidFill>
                          <a:effectLst/>
                          <a:uLnTx/>
                          <a:uFillTx/>
                          <a:latin typeface="Calibri" pitchFamily="34" charset="0"/>
                          <a:ea typeface="+mn-ea"/>
                          <a:cs typeface="Calibri" pitchFamily="34" charset="0"/>
                        </a:rPr>
                        <a:t>Task 3 (M/D) </a:t>
                      </a:r>
                      <a:r>
                        <a:rPr kumimoji="0" lang="en-GB" sz="17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t>
                      </a:r>
                      <a:r>
                        <a:rPr lang="en-GB" sz="1700" b="1" dirty="0" smtClean="0">
                          <a:latin typeface="Calibri" pitchFamily="34" charset="0"/>
                          <a:cs typeface="Calibri" pitchFamily="34" charset="0"/>
                        </a:rPr>
                        <a:t>‘One World’ </a:t>
                      </a:r>
                      <a:r>
                        <a:rPr kumimoji="0" lang="en-GB" sz="1700" kern="1200" dirty="0" smtClean="0">
                          <a:solidFill>
                            <a:schemeClr val="tx1"/>
                          </a:solidFill>
                          <a:latin typeface="Calibri" pitchFamily="34" charset="0"/>
                          <a:ea typeface="+mn-ea"/>
                          <a:cs typeface="Calibri" pitchFamily="34" charset="0"/>
                        </a:rPr>
                        <a:t> </a:t>
                      </a:r>
                      <a:r>
                        <a:rPr kumimoji="0" lang="en-GB" sz="1700" kern="1200" dirty="0" smtClean="0">
                          <a:solidFill>
                            <a:schemeClr val="tx1"/>
                          </a:solidFill>
                          <a:effectLst/>
                          <a:latin typeface="Calibri" pitchFamily="34" charset="0"/>
                          <a:ea typeface="+mn-ea"/>
                          <a:cs typeface="Calibri" pitchFamily="34" charset="0"/>
                        </a:rPr>
                        <a:t>would like you to find a range of appropriate multimedia elements that will make the ePortfolio more interesting</a:t>
                      </a:r>
                      <a:r>
                        <a:rPr kumimoji="0" lang="en-GB" sz="1700" kern="1200" baseline="0" dirty="0" smtClean="0">
                          <a:solidFill>
                            <a:schemeClr val="tx1"/>
                          </a:solidFill>
                          <a:effectLst/>
                          <a:latin typeface="Calibri" pitchFamily="34" charset="0"/>
                          <a:ea typeface="+mn-ea"/>
                          <a:cs typeface="Calibri" pitchFamily="34" charset="0"/>
                        </a:rPr>
                        <a:t> and appealing to the target audience like sounds, images and videos</a:t>
                      </a:r>
                      <a:r>
                        <a:rPr kumimoji="0" lang="en-GB" sz="1700" kern="1200" dirty="0" smtClean="0">
                          <a:solidFill>
                            <a:schemeClr val="tx1"/>
                          </a:solidFill>
                          <a:effectLst/>
                          <a:latin typeface="Calibri" pitchFamily="34" charset="0"/>
                          <a:ea typeface="+mn-ea"/>
                          <a:cs typeface="Calibri" pitchFamily="34" charset="0"/>
                        </a:rPr>
                        <a:t>.</a:t>
                      </a:r>
                      <a:r>
                        <a:rPr kumimoji="0" lang="en-GB" sz="1700" kern="1200" baseline="0" dirty="0" smtClean="0">
                          <a:solidFill>
                            <a:schemeClr val="tx1"/>
                          </a:solidFill>
                          <a:effectLst/>
                          <a:latin typeface="Calibri" pitchFamily="34" charset="0"/>
                          <a:ea typeface="+mn-ea"/>
                          <a:cs typeface="Calibri" pitchFamily="34" charset="0"/>
                        </a:rPr>
                        <a:t> You will need to research and gather a range of images that best describe the content of the One World scenario. You should remember to source these images in a format that is in proportional to the screen dimensions, quality and subject.</a:t>
                      </a:r>
                      <a:endParaRPr kumimoji="0" lang="en-GB" sz="1700"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35487">
                <a:tc>
                  <a:txBody>
                    <a:bodyPr/>
                    <a:lstStyle/>
                    <a:p>
                      <a:pPr marL="0" indent="0" algn="ctr" rtl="0" eaLnBrk="1" latinLnBrk="0" hangingPunct="1"/>
                      <a:r>
                        <a:rPr kumimoji="0" lang="en-GB" sz="1700" b="0" kern="1200" dirty="0" smtClean="0">
                          <a:solidFill>
                            <a:schemeClr val="bg1"/>
                          </a:solidFill>
                          <a:latin typeface="Calibri" pitchFamily="34" charset="0"/>
                          <a:ea typeface="+mn-ea"/>
                          <a:cs typeface="Calibri" pitchFamily="34" charset="0"/>
                        </a:rPr>
                        <a:t>3</a:t>
                      </a:r>
                    </a:p>
                  </a:txBody>
                  <a:tcPr anchor="ctr">
                    <a:solidFill>
                      <a:srgbClr val="FF0000"/>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700" kern="1200" dirty="0" smtClean="0">
                          <a:solidFill>
                            <a:schemeClr val="tx1"/>
                          </a:solidFill>
                          <a:effectLst/>
                          <a:latin typeface="Calibri" pitchFamily="34" charset="0"/>
                          <a:ea typeface="+mn-ea"/>
                          <a:cs typeface="Calibri" pitchFamily="34" charset="0"/>
                        </a:rPr>
                        <a:t>Source</a:t>
                      </a:r>
                      <a:r>
                        <a:rPr kumimoji="0" lang="en-GB" sz="1700" kern="1200" baseline="0" dirty="0" smtClean="0">
                          <a:solidFill>
                            <a:schemeClr val="tx1"/>
                          </a:solidFill>
                          <a:effectLst/>
                          <a:latin typeface="Calibri" pitchFamily="34" charset="0"/>
                          <a:ea typeface="+mn-ea"/>
                          <a:cs typeface="Calibri" pitchFamily="34" charset="0"/>
                        </a:rPr>
                        <a:t> and store a range of images for the Community Animation Clip.</a:t>
                      </a:r>
                      <a:endParaRPr kumimoji="0" lang="en-GB" sz="1700" kern="1200" dirty="0" smtClean="0">
                        <a:solidFill>
                          <a:schemeClr val="tx1"/>
                        </a:solidFill>
                        <a:effectLst/>
                        <a:latin typeface="Calibri" pitchFamily="34" charset="0"/>
                        <a:ea typeface="+mn-ea"/>
                        <a:cs typeface="Calibri" pitchFamily="34" charset="0"/>
                      </a:endParaRPr>
                    </a:p>
                  </a:txBody>
                  <a:tcPr/>
                </a:tc>
              </a:tr>
              <a:tr h="266052">
                <a:tc rowSpan="2">
                  <a:txBody>
                    <a:bodyPr/>
                    <a:lstStyle/>
                    <a:p>
                      <a:pPr marL="0" indent="0" algn="ctr" rtl="0" eaLnBrk="1" latinLnBrk="0" hangingPunct="1"/>
                      <a:endParaRPr kumimoji="0" lang="en-GB" sz="17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r h="1751628">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700" kern="1200" dirty="0" smtClean="0">
                          <a:solidFill>
                            <a:schemeClr val="tx1"/>
                          </a:solidFill>
                          <a:effectLst/>
                          <a:latin typeface="Calibri" pitchFamily="34" charset="0"/>
                          <a:ea typeface="+mn-ea"/>
                          <a:cs typeface="Calibri" pitchFamily="34" charset="0"/>
                        </a:rPr>
                        <a:t>This</a:t>
                      </a:r>
                      <a:r>
                        <a:rPr kumimoji="0" lang="en-GB" sz="1700" kern="1200" baseline="0" dirty="0" smtClean="0">
                          <a:solidFill>
                            <a:schemeClr val="tx1"/>
                          </a:solidFill>
                          <a:effectLst/>
                          <a:latin typeface="Calibri" pitchFamily="34" charset="0"/>
                          <a:ea typeface="+mn-ea"/>
                          <a:cs typeface="Calibri" pitchFamily="34" charset="0"/>
                        </a:rPr>
                        <a:t> content </a:t>
                      </a:r>
                      <a:r>
                        <a:rPr kumimoji="0" lang="en-GB" sz="1700" kern="1200" dirty="0" smtClean="0">
                          <a:solidFill>
                            <a:schemeClr val="tx1"/>
                          </a:solidFill>
                          <a:effectLst/>
                          <a:latin typeface="Calibri" pitchFamily="34" charset="0"/>
                          <a:ea typeface="+mn-ea"/>
                          <a:cs typeface="Calibri" pitchFamily="34" charset="0"/>
                        </a:rPr>
                        <a:t>should  can include at any appropriate</a:t>
                      </a:r>
                      <a:r>
                        <a:rPr kumimoji="0" lang="en-GB" sz="1700" kern="1200" baseline="0" dirty="0" smtClean="0">
                          <a:solidFill>
                            <a:schemeClr val="tx1"/>
                          </a:solidFill>
                          <a:effectLst/>
                          <a:latin typeface="Calibri" pitchFamily="34" charset="0"/>
                          <a:ea typeface="+mn-ea"/>
                          <a:cs typeface="Calibri" pitchFamily="34" charset="0"/>
                        </a:rPr>
                        <a:t> elements</a:t>
                      </a:r>
                      <a:r>
                        <a:rPr kumimoji="0" lang="en-GB" sz="1700" kern="1200" dirty="0" smtClean="0">
                          <a:solidFill>
                            <a:schemeClr val="tx1"/>
                          </a:solidFill>
                          <a:effectLst/>
                          <a:latin typeface="Calibri" pitchFamily="34" charset="0"/>
                          <a:ea typeface="+mn-ea"/>
                          <a:cs typeface="Calibri" pitchFamily="34" charset="0"/>
                        </a:rPr>
                        <a:t> that are locally relevant, in proportion and of good quality.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700" kern="1200" baseline="0" dirty="0" smtClean="0">
                          <a:solidFill>
                            <a:schemeClr val="tx1"/>
                          </a:solidFill>
                          <a:effectLst/>
                          <a:latin typeface="Calibri" pitchFamily="34" charset="0"/>
                          <a:ea typeface="+mn-ea"/>
                          <a:cs typeface="Calibri" pitchFamily="34" charset="0"/>
                        </a:rPr>
                        <a:t>Consideration of all the elements sources should be put into your source table from </a:t>
                      </a:r>
                      <a:r>
                        <a:rPr kumimoji="0" lang="en-GB" sz="1700" b="1" kern="1200" baseline="0" dirty="0" smtClean="0">
                          <a:solidFill>
                            <a:schemeClr val="tx1"/>
                          </a:solidFill>
                          <a:effectLst/>
                          <a:latin typeface="Calibri" pitchFamily="34" charset="0"/>
                          <a:ea typeface="+mn-ea"/>
                          <a:cs typeface="Calibri" pitchFamily="34" charset="0"/>
                        </a:rPr>
                        <a:t>LO1</a:t>
                      </a:r>
                      <a:r>
                        <a:rPr kumimoji="0" lang="en-GB" sz="1700" kern="1200" baseline="0" dirty="0" smtClean="0">
                          <a:solidFill>
                            <a:schemeClr val="tx1"/>
                          </a:solidFill>
                          <a:effectLst/>
                          <a:latin typeface="Calibri" pitchFamily="34" charset="0"/>
                          <a:ea typeface="+mn-ea"/>
                          <a:cs typeface="Calibri" pitchFamily="34" charset="0"/>
                        </a:rPr>
                        <a:t>. Consideration of copyright should also be given.</a:t>
                      </a:r>
                      <a:endParaRPr lang="en-GB" sz="1700" kern="1200" baseline="0" dirty="0" smtClean="0">
                        <a:solidFill>
                          <a:schemeClr val="tx1"/>
                        </a:solidFill>
                        <a:latin typeface="Calibri" pitchFamily="34" charset="0"/>
                        <a:ea typeface="+mn-ea"/>
                        <a:cs typeface="Calibri" pitchFamily="34" charset="0"/>
                      </a:endParaRPr>
                    </a:p>
                  </a:txBody>
                  <a:tcPr/>
                </a:tc>
              </a:tr>
            </a:tbl>
          </a:graphicData>
        </a:graphic>
      </p:graphicFrame>
      <p:pic>
        <p:nvPicPr>
          <p:cNvPr id="11" name="Picture 10" descr="Product"/>
          <p:cNvPicPr/>
          <p:nvPr/>
        </p:nvPicPr>
        <p:blipFill>
          <a:blip r:embed="rId4">
            <a:extLst>
              <a:ext uri="{28A0092B-C50C-407E-A947-70E740481C1C}">
                <a14:useLocalDpi xmlns:a14="http://schemas.microsoft.com/office/drawing/2010/main" val="0"/>
              </a:ext>
            </a:extLst>
          </a:blip>
          <a:srcRect/>
          <a:stretch>
            <a:fillRect/>
          </a:stretch>
        </p:blipFill>
        <p:spPr bwMode="auto">
          <a:xfrm>
            <a:off x="6156176" y="4437112"/>
            <a:ext cx="360040" cy="360040"/>
          </a:xfrm>
          <a:prstGeom prst="rect">
            <a:avLst/>
          </a:prstGeom>
          <a:noFill/>
          <a:ln>
            <a:noFill/>
          </a:ln>
        </p:spPr>
      </p:pic>
      <p:pic>
        <p:nvPicPr>
          <p:cNvPr id="10" name="Picture 9"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5796136" y="4437112"/>
            <a:ext cx="315466" cy="360040"/>
          </a:xfrm>
          <a:prstGeom prst="rect">
            <a:avLst/>
          </a:prstGeom>
          <a:noFill/>
          <a:ln>
            <a:noFill/>
          </a:ln>
        </p:spPr>
      </p:pic>
    </p:spTree>
    <p:extLst>
      <p:ext uri="{BB962C8B-B14F-4D97-AF65-F5344CB8AC3E}">
        <p14:creationId xmlns:p14="http://schemas.microsoft.com/office/powerpoint/2010/main" val="566965466"/>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0"/>
            <a:ext cx="8229600" cy="742066"/>
          </a:xfrm>
        </p:spPr>
        <p:txBody>
          <a:bodyPr>
            <a:normAutofit/>
          </a:bodyPr>
          <a:lstStyle/>
          <a:p>
            <a:r>
              <a:rPr lang="en-GB" sz="3600" dirty="0" smtClean="0"/>
              <a:t>Learning Outcome 5 – Task 4</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421149088"/>
              </p:ext>
            </p:extLst>
          </p:nvPr>
        </p:nvGraphicFramePr>
        <p:xfrm>
          <a:off x="6660232" y="2036535"/>
          <a:ext cx="2160240" cy="4488809"/>
        </p:xfrm>
        <a:graphic>
          <a:graphicData uri="http://schemas.openxmlformats.org/drawingml/2006/table">
            <a:tbl>
              <a:tblPr firstRow="1" firstCol="1" lastRow="1" lastCol="1" bandRow="1" bandCol="1">
                <a:tableStyleId>{2D5ABB26-0587-4C30-8999-92F81FD0307C}</a:tableStyleId>
              </a:tblPr>
              <a:tblGrid>
                <a:gridCol w="2160240"/>
              </a:tblGrid>
              <a:tr h="415506">
                <a:tc>
                  <a:txBody>
                    <a:bodyPr/>
                    <a:lstStyle/>
                    <a:p>
                      <a:pPr>
                        <a:spcAft>
                          <a:spcPts val="0"/>
                        </a:spcAft>
                      </a:pPr>
                      <a:endParaRPr lang="en-GB" sz="12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073303">
                <a:tc>
                  <a:txBody>
                    <a:bodyPr/>
                    <a:lstStyle/>
                    <a:p>
                      <a:pPr marL="285750" lvl="0" indent="-285750">
                        <a:spcAft>
                          <a:spcPts val="600"/>
                        </a:spcAft>
                        <a:buFont typeface="Arial" pitchFamily="34" charset="0"/>
                        <a:buChar char="•"/>
                      </a:pPr>
                      <a:r>
                        <a:rPr kumimoji="0" lang="en-GB" sz="1600" kern="1200" dirty="0" smtClean="0">
                          <a:solidFill>
                            <a:schemeClr val="tx1"/>
                          </a:solidFill>
                          <a:effectLst/>
                          <a:latin typeface="Calibri" pitchFamily="34" charset="0"/>
                          <a:ea typeface="+mn-ea"/>
                          <a:cs typeface="Calibri" pitchFamily="34" charset="0"/>
                        </a:rPr>
                        <a:t>Consistent layout with the Context Pages</a:t>
                      </a:r>
                      <a:endParaRPr kumimoji="0" lang="en-GB" sz="1600" kern="1200" baseline="0" dirty="0" smtClean="0">
                        <a:solidFill>
                          <a:schemeClr val="tx1"/>
                        </a:solidFill>
                        <a:effectLst/>
                        <a:latin typeface="Calibri" pitchFamily="34" charset="0"/>
                        <a:ea typeface="+mn-ea"/>
                        <a:cs typeface="Calibri" pitchFamily="34" charset="0"/>
                      </a:endParaRPr>
                    </a:p>
                    <a:p>
                      <a:pPr marL="285750" lvl="0" indent="-285750">
                        <a:spcAft>
                          <a:spcPts val="600"/>
                        </a:spcAft>
                        <a:buFont typeface="Arial" pitchFamily="34" charset="0"/>
                        <a:buChar char="•"/>
                      </a:pPr>
                      <a:r>
                        <a:rPr kumimoji="0" lang="en-GB" sz="1600" kern="1200" baseline="0" dirty="0" smtClean="0">
                          <a:solidFill>
                            <a:schemeClr val="tx1"/>
                          </a:solidFill>
                          <a:effectLst/>
                          <a:latin typeface="Calibri" pitchFamily="34" charset="0"/>
                          <a:ea typeface="+mn-ea"/>
                          <a:cs typeface="Calibri" pitchFamily="34" charset="0"/>
                        </a:rPr>
                        <a:t>Include all the content from the Portfolio.</a:t>
                      </a:r>
                    </a:p>
                    <a:p>
                      <a:pPr marL="285750" lvl="0" indent="-285750">
                        <a:spcAft>
                          <a:spcPts val="600"/>
                        </a:spcAft>
                        <a:buFont typeface="Arial" pitchFamily="34" charset="0"/>
                        <a:buChar char="•"/>
                      </a:pPr>
                      <a:r>
                        <a:rPr kumimoji="0" lang="en-GB" sz="1600" kern="1200" baseline="0" dirty="0" smtClean="0">
                          <a:solidFill>
                            <a:schemeClr val="tx1"/>
                          </a:solidFill>
                          <a:effectLst/>
                          <a:latin typeface="Calibri" pitchFamily="34" charset="0"/>
                          <a:ea typeface="+mn-ea"/>
                          <a:cs typeface="Calibri" pitchFamily="34" charset="0"/>
                        </a:rPr>
                        <a:t>Function as links to all the content.</a:t>
                      </a:r>
                    </a:p>
                    <a:p>
                      <a:pPr marL="285750" lvl="0" indent="-285750">
                        <a:spcAft>
                          <a:spcPts val="600"/>
                        </a:spcAft>
                        <a:buFont typeface="Arial" pitchFamily="34" charset="0"/>
                        <a:buChar char="•"/>
                      </a:pPr>
                      <a:r>
                        <a:rPr kumimoji="0" lang="en-GB" sz="1600" kern="1200" baseline="0" dirty="0" smtClean="0">
                          <a:solidFill>
                            <a:srgbClr val="FF0000"/>
                          </a:solidFill>
                          <a:effectLst/>
                          <a:latin typeface="Calibri" pitchFamily="34" charset="0"/>
                          <a:ea typeface="+mn-ea"/>
                          <a:cs typeface="Calibri" pitchFamily="34" charset="0"/>
                        </a:rPr>
                        <a:t>Quality and integrity of Web Pages (M/D)</a:t>
                      </a:r>
                    </a:p>
                    <a:p>
                      <a:pPr marL="285750" lvl="0" indent="-285750">
                        <a:spcAft>
                          <a:spcPts val="600"/>
                        </a:spcAft>
                        <a:buFont typeface="Arial" pitchFamily="34" charset="0"/>
                        <a:buChar char="•"/>
                      </a:pPr>
                      <a:r>
                        <a:rPr kumimoji="0" lang="en-GB" sz="1600" kern="1200" baseline="0" dirty="0" smtClean="0">
                          <a:solidFill>
                            <a:schemeClr val="tx2">
                              <a:lumMod val="60000"/>
                              <a:lumOff val="40000"/>
                            </a:schemeClr>
                          </a:solidFill>
                          <a:effectLst/>
                          <a:latin typeface="Calibri" pitchFamily="34" charset="0"/>
                          <a:ea typeface="+mn-ea"/>
                          <a:cs typeface="Calibri" pitchFamily="34" charset="0"/>
                        </a:rPr>
                        <a:t>Inclusion of all the ePortfolio elements in Products and Evidence (D)</a:t>
                      </a:r>
                      <a:endParaRPr lang="en-GB" sz="1600" baseline="0" dirty="0">
                        <a:solidFill>
                          <a:schemeClr val="tx2">
                            <a:lumMod val="60000"/>
                            <a:lumOff val="40000"/>
                          </a:schemeClr>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2405860076"/>
              </p:ext>
            </p:extLst>
          </p:nvPr>
        </p:nvGraphicFramePr>
        <p:xfrm>
          <a:off x="395536" y="2276872"/>
          <a:ext cx="6120680" cy="4419600"/>
        </p:xfrm>
        <a:graphic>
          <a:graphicData uri="http://schemas.openxmlformats.org/drawingml/2006/table">
            <a:tbl>
              <a:tblPr firstRow="1" bandRow="1">
                <a:tableStyleId>{2D5ABB26-0587-4C30-8999-92F81FD0307C}</a:tableStyleId>
              </a:tblPr>
              <a:tblGrid>
                <a:gridCol w="295059"/>
                <a:gridCol w="5825621"/>
              </a:tblGrid>
              <a:tr h="221722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4 (P/M/D) –</a:t>
                      </a:r>
                      <a:r>
                        <a:rPr lang="en-GB" sz="1600" b="1" dirty="0" smtClean="0">
                          <a:latin typeface="Calibri" pitchFamily="34" charset="0"/>
                          <a:cs typeface="Calibri" pitchFamily="34" charset="0"/>
                        </a:rPr>
                        <a:t>‘One World’ </a:t>
                      </a:r>
                      <a:r>
                        <a:rPr kumimoji="0" lang="en-GB" sz="1600" kern="1200" dirty="0" smtClean="0">
                          <a:solidFill>
                            <a:schemeClr val="tx1"/>
                          </a:solidFill>
                          <a:latin typeface="Calibri" pitchFamily="34" charset="0"/>
                          <a:ea typeface="+mn-ea"/>
                          <a:cs typeface="Calibri" pitchFamily="34" charset="0"/>
                        </a:rPr>
                        <a:t> </a:t>
                      </a:r>
                      <a:r>
                        <a:rPr kumimoji="0" lang="en-GB" sz="1600" kern="1200" dirty="0" smtClean="0">
                          <a:solidFill>
                            <a:schemeClr val="tx1"/>
                          </a:solidFill>
                          <a:effectLst/>
                          <a:latin typeface="Calibri" pitchFamily="34" charset="0"/>
                          <a:ea typeface="+mn-ea"/>
                          <a:cs typeface="Calibri" pitchFamily="34" charset="0"/>
                        </a:rPr>
                        <a:t>would like you to create an ePortfolio Context</a:t>
                      </a:r>
                      <a:r>
                        <a:rPr kumimoji="0" lang="en-GB" sz="1600" kern="1200" baseline="0" dirty="0" smtClean="0">
                          <a:solidFill>
                            <a:schemeClr val="tx1"/>
                          </a:solidFill>
                          <a:effectLst/>
                          <a:latin typeface="Calibri" pitchFamily="34" charset="0"/>
                          <a:ea typeface="+mn-ea"/>
                          <a:cs typeface="Calibri" pitchFamily="34" charset="0"/>
                        </a:rPr>
                        <a:t> Page that links to all the assets in your ePortfolio </a:t>
                      </a:r>
                      <a:r>
                        <a:rPr kumimoji="0" lang="en-GB" sz="1600" b="1" kern="1200" baseline="0" dirty="0" smtClean="0">
                          <a:solidFill>
                            <a:schemeClr val="tx1"/>
                          </a:solidFill>
                          <a:effectLst/>
                          <a:latin typeface="Calibri" pitchFamily="34" charset="0"/>
                          <a:ea typeface="+mn-ea"/>
                          <a:cs typeface="Calibri" pitchFamily="34" charset="0"/>
                        </a:rPr>
                        <a:t>Products</a:t>
                      </a:r>
                      <a:r>
                        <a:rPr kumimoji="0" lang="en-GB" sz="1600" kern="1200" baseline="0" dirty="0" smtClean="0">
                          <a:solidFill>
                            <a:schemeClr val="tx1"/>
                          </a:solidFill>
                          <a:effectLst/>
                          <a:latin typeface="Calibri" pitchFamily="34" charset="0"/>
                          <a:ea typeface="+mn-ea"/>
                          <a:cs typeface="Calibri" pitchFamily="34" charset="0"/>
                        </a:rPr>
                        <a:t> and </a:t>
                      </a:r>
                      <a:r>
                        <a:rPr kumimoji="0" lang="en-GB" sz="1600" b="1" kern="1200" baseline="0" dirty="0" smtClean="0">
                          <a:solidFill>
                            <a:schemeClr val="tx1"/>
                          </a:solidFill>
                          <a:effectLst/>
                          <a:latin typeface="Calibri" pitchFamily="34" charset="0"/>
                          <a:ea typeface="+mn-ea"/>
                          <a:cs typeface="Calibri" pitchFamily="34" charset="0"/>
                        </a:rPr>
                        <a:t>Evidence</a:t>
                      </a:r>
                      <a:r>
                        <a:rPr kumimoji="0" lang="en-GB" sz="1600" kern="1200" baseline="0" dirty="0" smtClean="0">
                          <a:solidFill>
                            <a:schemeClr val="tx1"/>
                          </a:solidFill>
                          <a:effectLst/>
                          <a:latin typeface="Calibri" pitchFamily="34" charset="0"/>
                          <a:ea typeface="+mn-ea"/>
                          <a:cs typeface="Calibri" pitchFamily="34" charset="0"/>
                        </a:rPr>
                        <a:t> folders.  This should be two additional pages:</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kern="1200" baseline="0" dirty="0" smtClean="0">
                          <a:solidFill>
                            <a:schemeClr val="tx1"/>
                          </a:solidFill>
                          <a:effectLst/>
                          <a:latin typeface="Calibri" pitchFamily="34" charset="0"/>
                          <a:ea typeface="+mn-ea"/>
                          <a:cs typeface="Calibri" pitchFamily="34" charset="0"/>
                        </a:rPr>
                        <a:t>Products Page - </a:t>
                      </a:r>
                      <a:r>
                        <a:rPr kumimoji="0" lang="en-GB" sz="1600" b="0" kern="1200" baseline="0" dirty="0" smtClean="0">
                          <a:solidFill>
                            <a:schemeClr val="tx1"/>
                          </a:solidFill>
                          <a:effectLst/>
                          <a:latin typeface="Calibri" pitchFamily="34" charset="0"/>
                          <a:ea typeface="+mn-ea"/>
                          <a:cs typeface="Calibri" pitchFamily="34" charset="0"/>
                        </a:rPr>
                        <a:t> this should contain the 3 preview links to sections of your portfolio and a full version  link to your finished video Showcase.</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kern="1200" baseline="0" dirty="0" smtClean="0">
                          <a:solidFill>
                            <a:schemeClr val="tx1"/>
                          </a:solidFill>
                          <a:effectLst/>
                          <a:latin typeface="Calibri" pitchFamily="34" charset="0"/>
                          <a:ea typeface="+mn-ea"/>
                          <a:cs typeface="Calibri" pitchFamily="34" charset="0"/>
                        </a:rPr>
                        <a:t>Evidence folder –</a:t>
                      </a:r>
                      <a:r>
                        <a:rPr kumimoji="0" lang="en-GB" sz="1600" b="0" kern="1200" baseline="0" dirty="0" smtClean="0">
                          <a:solidFill>
                            <a:schemeClr val="tx1"/>
                          </a:solidFill>
                          <a:effectLst/>
                          <a:latin typeface="Calibri" pitchFamily="34" charset="0"/>
                          <a:ea typeface="+mn-ea"/>
                          <a:cs typeface="Calibri" pitchFamily="34" charset="0"/>
                        </a:rPr>
                        <a:t> This should include links to all the evidence documents, commentaries and Buddy reports created throughout this project. Comments should be made beside each link to explain to the company what they are clicking on and seeing.</a:t>
                      </a:r>
                      <a:endParaRPr kumimoji="0" lang="en-GB" sz="1600" b="1"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561697">
                <a:tc>
                  <a:txBody>
                    <a:bodyPr/>
                    <a:lstStyle/>
                    <a:p>
                      <a:pPr marL="0" indent="0" algn="ctr" rtl="0" eaLnBrk="1" latinLnBrk="0" hangingPunct="1"/>
                      <a:r>
                        <a:rPr kumimoji="0" lang="en-GB" sz="1600" b="1" kern="1200" dirty="0" smtClean="0">
                          <a:solidFill>
                            <a:schemeClr val="bg1"/>
                          </a:solidFill>
                          <a:latin typeface="Calibri" pitchFamily="34" charset="0"/>
                          <a:ea typeface="+mn-ea"/>
                          <a:cs typeface="Calibri" pitchFamily="34" charset="0"/>
                        </a:rPr>
                        <a:t>4</a:t>
                      </a:r>
                    </a:p>
                  </a:txBody>
                  <a:tcPr anchor="ct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baseline="0" dirty="0" smtClean="0">
                          <a:solidFill>
                            <a:schemeClr val="tx1"/>
                          </a:solidFill>
                          <a:effectLst/>
                          <a:latin typeface="Calibri" pitchFamily="34" charset="0"/>
                          <a:ea typeface="+mn-ea"/>
                          <a:cs typeface="Calibri" pitchFamily="34" charset="0"/>
                        </a:rPr>
                        <a:t>Produce at least two pages for the presentation of information with suitable content links.</a:t>
                      </a:r>
                      <a:endParaRPr kumimoji="0" lang="en-GB" sz="1600" kern="1200" dirty="0" smtClean="0">
                        <a:solidFill>
                          <a:schemeClr val="tx1"/>
                        </a:solidFill>
                        <a:effectLst/>
                        <a:latin typeface="Calibri" pitchFamily="34" charset="0"/>
                        <a:ea typeface="+mn-ea"/>
                        <a:cs typeface="Calibri" pitchFamily="34" charset="0"/>
                      </a:endParaRPr>
                    </a:p>
                  </a:txBody>
                  <a:tcPr/>
                </a:tc>
              </a:tr>
              <a:tr h="1507712">
                <a:tc>
                  <a:txBody>
                    <a:bodyPr/>
                    <a:lstStyle/>
                    <a:p>
                      <a:endParaRPr lang="en-GB" dirty="0"/>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600" kern="1200" dirty="0" smtClean="0">
                          <a:solidFill>
                            <a:schemeClr val="tx1"/>
                          </a:solidFill>
                          <a:effectLst/>
                          <a:latin typeface="Calibri" pitchFamily="34" charset="0"/>
                          <a:ea typeface="+mn-ea"/>
                          <a:cs typeface="Calibri" pitchFamily="34" charset="0"/>
                        </a:rPr>
                        <a:t>The Pages need to be well designed</a:t>
                      </a:r>
                      <a:r>
                        <a:rPr kumimoji="0" lang="en-GB" sz="1600" kern="1200" baseline="0" dirty="0" smtClean="0">
                          <a:solidFill>
                            <a:schemeClr val="tx1"/>
                          </a:solidFill>
                          <a:effectLst/>
                          <a:latin typeface="Calibri" pitchFamily="34" charset="0"/>
                          <a:ea typeface="+mn-ea"/>
                          <a:cs typeface="Calibri" pitchFamily="34" charset="0"/>
                        </a:rPr>
                        <a:t> and </a:t>
                      </a:r>
                      <a:r>
                        <a:rPr kumimoji="0" lang="en-GB" sz="1600" kern="1200" dirty="0" smtClean="0">
                          <a:solidFill>
                            <a:schemeClr val="tx1"/>
                          </a:solidFill>
                          <a:effectLst/>
                          <a:latin typeface="Calibri" pitchFamily="34" charset="0"/>
                          <a:ea typeface="+mn-ea"/>
                          <a:cs typeface="Calibri" pitchFamily="34" charset="0"/>
                        </a:rPr>
                        <a:t>clearly labelled, and incorporate</a:t>
                      </a:r>
                      <a:r>
                        <a:rPr kumimoji="0" lang="en-GB" sz="1600" kern="1200" baseline="0" dirty="0" smtClean="0">
                          <a:solidFill>
                            <a:schemeClr val="tx1"/>
                          </a:solidFill>
                          <a:effectLst/>
                          <a:latin typeface="Calibri" pitchFamily="34" charset="0"/>
                          <a:ea typeface="+mn-ea"/>
                          <a:cs typeface="Calibri" pitchFamily="34" charset="0"/>
                        </a:rPr>
                        <a:t> all the elements you have designed from the images to the storyboards for each stage of the project. </a:t>
                      </a:r>
                      <a:br>
                        <a:rPr kumimoji="0" lang="en-GB" sz="1600" kern="1200" baseline="0" dirty="0" smtClean="0">
                          <a:solidFill>
                            <a:schemeClr val="tx1"/>
                          </a:solidFill>
                          <a:effectLst/>
                          <a:latin typeface="Calibri" pitchFamily="34" charset="0"/>
                          <a:ea typeface="+mn-ea"/>
                          <a:cs typeface="Calibri" pitchFamily="34" charset="0"/>
                        </a:rPr>
                      </a:br>
                      <a:r>
                        <a:rPr lang="en-GB" sz="1600" kern="1200" baseline="0" dirty="0" smtClean="0">
                          <a:solidFill>
                            <a:srgbClr val="FF0000"/>
                          </a:solidFill>
                          <a:latin typeface="Calibri" pitchFamily="34" charset="0"/>
                          <a:ea typeface="+mn-ea"/>
                          <a:cs typeface="Calibri" pitchFamily="34" charset="0"/>
                        </a:rPr>
                        <a:t>Merit</a:t>
                      </a:r>
                      <a:r>
                        <a:rPr lang="en-GB" sz="1600" kern="1200" baseline="0" dirty="0" smtClean="0">
                          <a:solidFill>
                            <a:schemeClr val="tx1"/>
                          </a:solidFill>
                          <a:latin typeface="Calibri" pitchFamily="34" charset="0"/>
                          <a:ea typeface="+mn-ea"/>
                          <a:cs typeface="Calibri" pitchFamily="34" charset="0"/>
                        </a:rPr>
                        <a:t> and </a:t>
                      </a:r>
                      <a:r>
                        <a:rPr lang="en-GB" sz="1600" kern="1200" baseline="0" dirty="0" smtClean="0">
                          <a:solidFill>
                            <a:schemeClr val="tx2">
                              <a:lumMod val="60000"/>
                              <a:lumOff val="40000"/>
                            </a:schemeClr>
                          </a:solidFill>
                          <a:latin typeface="Calibri" pitchFamily="34" charset="0"/>
                          <a:ea typeface="+mn-ea"/>
                          <a:cs typeface="Calibri" pitchFamily="34" charset="0"/>
                        </a:rPr>
                        <a:t>Distinction</a:t>
                      </a:r>
                      <a:r>
                        <a:rPr lang="en-GB" sz="1600" kern="1200" baseline="0" dirty="0" smtClean="0">
                          <a:solidFill>
                            <a:schemeClr val="tx1"/>
                          </a:solidFill>
                          <a:latin typeface="Calibri" pitchFamily="34" charset="0"/>
                          <a:ea typeface="+mn-ea"/>
                          <a:cs typeface="Calibri" pitchFamily="34" charset="0"/>
                        </a:rPr>
                        <a:t> grades are judged on the quality and functions of the Pages. Any additional Images used must be in your </a:t>
                      </a:r>
                      <a:r>
                        <a:rPr lang="en-GB" sz="1600" b="1" kern="1200" baseline="0" dirty="0" smtClean="0">
                          <a:solidFill>
                            <a:schemeClr val="tx1"/>
                          </a:solidFill>
                          <a:latin typeface="Calibri" pitchFamily="34" charset="0"/>
                          <a:ea typeface="+mn-ea"/>
                          <a:cs typeface="Calibri" pitchFamily="34" charset="0"/>
                        </a:rPr>
                        <a:t>Assets Table. </a:t>
                      </a:r>
                      <a:r>
                        <a:rPr lang="en-GB" sz="1600" b="0" kern="1200" baseline="0" dirty="0" smtClean="0">
                          <a:solidFill>
                            <a:schemeClr val="tx1"/>
                          </a:solidFill>
                          <a:latin typeface="Calibri" pitchFamily="34" charset="0"/>
                          <a:ea typeface="+mn-ea"/>
                          <a:cs typeface="Calibri" pitchFamily="34" charset="0"/>
                        </a:rPr>
                        <a:t>Get your </a:t>
                      </a:r>
                      <a:r>
                        <a:rPr lang="en-GB" sz="1600" b="1" kern="1200" baseline="0" dirty="0" smtClean="0">
                          <a:solidFill>
                            <a:schemeClr val="tx1"/>
                          </a:solidFill>
                          <a:latin typeface="Calibri" pitchFamily="34" charset="0"/>
                          <a:ea typeface="+mn-ea"/>
                          <a:cs typeface="Calibri" pitchFamily="34" charset="0"/>
                        </a:rPr>
                        <a:t>Test Buddy </a:t>
                      </a:r>
                      <a:r>
                        <a:rPr lang="en-GB" sz="1600" b="0" kern="1200" baseline="0" dirty="0" smtClean="0">
                          <a:solidFill>
                            <a:schemeClr val="tx1"/>
                          </a:solidFill>
                          <a:latin typeface="Calibri" pitchFamily="34" charset="0"/>
                          <a:ea typeface="+mn-ea"/>
                          <a:cs typeface="Calibri" pitchFamily="34" charset="0"/>
                        </a:rPr>
                        <a:t>to look over it to check for mistakes.</a:t>
                      </a:r>
                    </a:p>
                  </a:txBody>
                  <a:tcPr/>
                </a:tc>
              </a:tr>
            </a:tbl>
          </a:graphicData>
        </a:graphic>
      </p:graphicFrame>
      <p:pic>
        <p:nvPicPr>
          <p:cNvPr id="11" name="Picture 10" descr="Product"/>
          <p:cNvPicPr/>
          <p:nvPr/>
        </p:nvPicPr>
        <p:blipFill>
          <a:blip r:embed="rId4">
            <a:extLst>
              <a:ext uri="{28A0092B-C50C-407E-A947-70E740481C1C}">
                <a14:useLocalDpi xmlns:a14="http://schemas.microsoft.com/office/drawing/2010/main" val="0"/>
              </a:ext>
            </a:extLst>
          </a:blip>
          <a:srcRect/>
          <a:stretch>
            <a:fillRect/>
          </a:stretch>
        </p:blipFill>
        <p:spPr bwMode="auto">
          <a:xfrm>
            <a:off x="6228184" y="4293096"/>
            <a:ext cx="360040" cy="360040"/>
          </a:xfrm>
          <a:prstGeom prst="rect">
            <a:avLst/>
          </a:prstGeom>
          <a:noFill/>
          <a:ln>
            <a:noFill/>
          </a:ln>
        </p:spPr>
      </p:pic>
    </p:spTree>
    <p:extLst>
      <p:ext uri="{BB962C8B-B14F-4D97-AF65-F5344CB8AC3E}">
        <p14:creationId xmlns:p14="http://schemas.microsoft.com/office/powerpoint/2010/main" val="2316127995"/>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0"/>
            <a:ext cx="8229600" cy="742066"/>
          </a:xfrm>
        </p:spPr>
        <p:txBody>
          <a:bodyPr>
            <a:normAutofit/>
          </a:bodyPr>
          <a:lstStyle/>
          <a:p>
            <a:r>
              <a:rPr lang="en-GB" sz="3600" dirty="0" smtClean="0"/>
              <a:t>Learning Outcome 5 – Task 5</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3182821925"/>
              </p:ext>
            </p:extLst>
          </p:nvPr>
        </p:nvGraphicFramePr>
        <p:xfrm>
          <a:off x="6660232" y="2036535"/>
          <a:ext cx="2160240" cy="4488809"/>
        </p:xfrm>
        <a:graphic>
          <a:graphicData uri="http://schemas.openxmlformats.org/drawingml/2006/table">
            <a:tbl>
              <a:tblPr firstRow="1" firstCol="1" lastRow="1" lastCol="1" bandRow="1" bandCol="1">
                <a:tableStyleId>{2D5ABB26-0587-4C30-8999-92F81FD0307C}</a:tableStyleId>
              </a:tblPr>
              <a:tblGrid>
                <a:gridCol w="2160240"/>
              </a:tblGrid>
              <a:tr h="415506">
                <a:tc>
                  <a:txBody>
                    <a:bodyPr/>
                    <a:lstStyle/>
                    <a:p>
                      <a:pPr>
                        <a:spcAft>
                          <a:spcPts val="0"/>
                        </a:spcAft>
                      </a:pPr>
                      <a:endParaRPr lang="en-GB" sz="11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073303">
                <a:tc>
                  <a:txBody>
                    <a:bodyPr/>
                    <a:lstStyle/>
                    <a:p>
                      <a:pPr marL="177800" lvl="0" indent="-177800">
                        <a:spcAft>
                          <a:spcPts val="600"/>
                        </a:spcAft>
                        <a:buFont typeface="Arial" pitchFamily="34" charset="0"/>
                        <a:buChar char="•"/>
                      </a:pPr>
                      <a:r>
                        <a:rPr kumimoji="0" lang="en-GB" sz="1400" kern="1200" dirty="0" smtClean="0">
                          <a:solidFill>
                            <a:schemeClr val="tx1"/>
                          </a:solidFill>
                          <a:effectLst/>
                          <a:latin typeface="Calibri" pitchFamily="34" charset="0"/>
                          <a:ea typeface="+mn-ea"/>
                          <a:cs typeface="Calibri" pitchFamily="34" charset="0"/>
                        </a:rPr>
                        <a:t>Testing links</a:t>
                      </a:r>
                    </a:p>
                    <a:p>
                      <a:pPr marL="177800" lvl="0" indent="-177800">
                        <a:spcAft>
                          <a:spcPts val="600"/>
                        </a:spcAft>
                        <a:buFont typeface="Arial" pitchFamily="34" charset="0"/>
                        <a:buChar char="•"/>
                      </a:pPr>
                      <a:r>
                        <a:rPr kumimoji="0" lang="en-GB" sz="1400" kern="1200" baseline="0" dirty="0" smtClean="0">
                          <a:solidFill>
                            <a:schemeClr val="tx1"/>
                          </a:solidFill>
                          <a:effectLst/>
                          <a:latin typeface="Calibri" pitchFamily="34" charset="0"/>
                          <a:ea typeface="+mn-ea"/>
                          <a:cs typeface="Calibri" pitchFamily="34" charset="0"/>
                        </a:rPr>
                        <a:t>Testing content</a:t>
                      </a:r>
                    </a:p>
                    <a:p>
                      <a:pPr marL="177800" lvl="0" indent="-177800">
                        <a:spcAft>
                          <a:spcPts val="600"/>
                        </a:spcAft>
                        <a:buFont typeface="Arial" pitchFamily="34" charset="0"/>
                        <a:buChar char="•"/>
                      </a:pPr>
                      <a:r>
                        <a:rPr kumimoji="0" lang="en-GB" sz="1400" kern="1200" baseline="0" dirty="0" smtClean="0">
                          <a:solidFill>
                            <a:schemeClr val="tx1"/>
                          </a:solidFill>
                          <a:effectLst/>
                          <a:latin typeface="Calibri" pitchFamily="34" charset="0"/>
                          <a:ea typeface="+mn-ea"/>
                          <a:cs typeface="Calibri" pitchFamily="34" charset="0"/>
                        </a:rPr>
                        <a:t>Testing spelling and grammar</a:t>
                      </a:r>
                    </a:p>
                    <a:p>
                      <a:pPr marL="177800" lvl="0" indent="-177800">
                        <a:spcAft>
                          <a:spcPts val="600"/>
                        </a:spcAft>
                        <a:buFont typeface="Arial" pitchFamily="34" charset="0"/>
                        <a:buChar char="•"/>
                      </a:pPr>
                      <a:r>
                        <a:rPr kumimoji="0" lang="en-GB" sz="1400" kern="1200" baseline="0" dirty="0" smtClean="0">
                          <a:solidFill>
                            <a:schemeClr val="tx1"/>
                          </a:solidFill>
                          <a:effectLst/>
                          <a:latin typeface="Calibri" pitchFamily="34" charset="0"/>
                          <a:ea typeface="+mn-ea"/>
                          <a:cs typeface="Calibri" pitchFamily="34" charset="0"/>
                        </a:rPr>
                        <a:t>Testing layout</a:t>
                      </a:r>
                    </a:p>
                    <a:p>
                      <a:pPr marL="177800" lvl="0" indent="-177800">
                        <a:spcAft>
                          <a:spcPts val="600"/>
                        </a:spcAft>
                        <a:buFont typeface="Arial" pitchFamily="34" charset="0"/>
                        <a:buChar char="•"/>
                      </a:pPr>
                      <a:r>
                        <a:rPr kumimoji="0" lang="en-GB" sz="1400" kern="1200" baseline="0" dirty="0" smtClean="0">
                          <a:solidFill>
                            <a:schemeClr val="tx1"/>
                          </a:solidFill>
                          <a:effectLst/>
                          <a:latin typeface="Calibri" pitchFamily="34" charset="0"/>
                          <a:ea typeface="+mn-ea"/>
                          <a:cs typeface="Calibri" pitchFamily="34" charset="0"/>
                        </a:rPr>
                        <a:t>Testing e-Portfolio Size (&lt;30MB)</a:t>
                      </a:r>
                    </a:p>
                    <a:p>
                      <a:pPr marL="177800" lvl="0" indent="-177800">
                        <a:spcAft>
                          <a:spcPts val="600"/>
                        </a:spcAft>
                        <a:buFont typeface="Arial" pitchFamily="34" charset="0"/>
                        <a:buChar char="•"/>
                      </a:pPr>
                      <a:r>
                        <a:rPr kumimoji="0" lang="en-GB" sz="1400" kern="1200" baseline="0" dirty="0" smtClean="0">
                          <a:solidFill>
                            <a:schemeClr val="tx1"/>
                          </a:solidFill>
                          <a:effectLst/>
                          <a:latin typeface="Calibri" pitchFamily="34" charset="0"/>
                          <a:ea typeface="+mn-ea"/>
                          <a:cs typeface="Calibri" pitchFamily="34" charset="0"/>
                        </a:rPr>
                        <a:t>Testing multimedia assets</a:t>
                      </a:r>
                    </a:p>
                    <a:p>
                      <a:pPr marL="177800" lvl="0" indent="-177800">
                        <a:spcAft>
                          <a:spcPts val="600"/>
                        </a:spcAft>
                        <a:buFont typeface="Arial" pitchFamily="34" charset="0"/>
                        <a:buChar char="•"/>
                      </a:pPr>
                      <a:r>
                        <a:rPr kumimoji="0" lang="en-GB" sz="1400" kern="1200" baseline="0" dirty="0" smtClean="0">
                          <a:solidFill>
                            <a:srgbClr val="FF0000"/>
                          </a:solidFill>
                          <a:effectLst/>
                          <a:latin typeface="Calibri" pitchFamily="34" charset="0"/>
                          <a:ea typeface="+mn-ea"/>
                          <a:cs typeface="Calibri" pitchFamily="34" charset="0"/>
                        </a:rPr>
                        <a:t>Ease of Use (M)</a:t>
                      </a:r>
                    </a:p>
                    <a:p>
                      <a:pPr marL="177800" lvl="0" indent="-177800">
                        <a:spcAft>
                          <a:spcPts val="600"/>
                        </a:spcAft>
                        <a:buFont typeface="Arial" pitchFamily="34" charset="0"/>
                        <a:buChar char="•"/>
                      </a:pPr>
                      <a:r>
                        <a:rPr kumimoji="0" lang="en-GB" sz="1400" kern="1200" baseline="0" dirty="0" smtClean="0">
                          <a:solidFill>
                            <a:srgbClr val="FF0000"/>
                          </a:solidFill>
                          <a:effectLst/>
                          <a:latin typeface="Calibri" pitchFamily="34" charset="0"/>
                          <a:ea typeface="+mn-ea"/>
                          <a:cs typeface="Calibri" pitchFamily="34" charset="0"/>
                        </a:rPr>
                        <a:t>Ease of Use (M)</a:t>
                      </a:r>
                    </a:p>
                    <a:p>
                      <a:pPr marL="177800" lvl="0" indent="-177800">
                        <a:spcAft>
                          <a:spcPts val="600"/>
                        </a:spcAft>
                        <a:buFont typeface="Arial" pitchFamily="34" charset="0"/>
                        <a:buChar char="•"/>
                      </a:pPr>
                      <a:r>
                        <a:rPr kumimoji="0" lang="en-GB" sz="1400" kern="1200" baseline="0" dirty="0" smtClean="0">
                          <a:solidFill>
                            <a:srgbClr val="FF0000"/>
                          </a:solidFill>
                          <a:effectLst/>
                          <a:latin typeface="Calibri" pitchFamily="34" charset="0"/>
                          <a:ea typeface="+mn-ea"/>
                          <a:cs typeface="Calibri" pitchFamily="34" charset="0"/>
                        </a:rPr>
                        <a:t>File compatibility (M)</a:t>
                      </a:r>
                    </a:p>
                    <a:p>
                      <a:pPr marL="177800" lvl="0" indent="-177800">
                        <a:spcAft>
                          <a:spcPts val="600"/>
                        </a:spcAft>
                        <a:buFont typeface="Arial" pitchFamily="34" charset="0"/>
                        <a:buChar char="•"/>
                      </a:pPr>
                      <a:r>
                        <a:rPr kumimoji="0" lang="en-GB" sz="1400" kern="1200" baseline="0" dirty="0" smtClean="0">
                          <a:solidFill>
                            <a:schemeClr val="tx2">
                              <a:lumMod val="60000"/>
                              <a:lumOff val="40000"/>
                            </a:schemeClr>
                          </a:solidFill>
                          <a:effectLst/>
                          <a:latin typeface="Calibri" pitchFamily="34" charset="0"/>
                          <a:ea typeface="+mn-ea"/>
                          <a:cs typeface="Calibri" pitchFamily="34" charset="0"/>
                        </a:rPr>
                        <a:t>Ease of Navigation (D)</a:t>
                      </a:r>
                    </a:p>
                    <a:p>
                      <a:pPr marL="177800" lvl="0" indent="-177800">
                        <a:spcAft>
                          <a:spcPts val="600"/>
                        </a:spcAft>
                        <a:buFont typeface="Arial" pitchFamily="34" charset="0"/>
                        <a:buChar char="•"/>
                      </a:pPr>
                      <a:r>
                        <a:rPr kumimoji="0" lang="en-GB" sz="1400" kern="1200" baseline="0" dirty="0" smtClean="0">
                          <a:solidFill>
                            <a:schemeClr val="tx2">
                              <a:lumMod val="60000"/>
                              <a:lumOff val="40000"/>
                            </a:schemeClr>
                          </a:solidFill>
                          <a:effectLst/>
                          <a:latin typeface="Calibri" pitchFamily="34" charset="0"/>
                          <a:ea typeface="+mn-ea"/>
                          <a:cs typeface="Calibri" pitchFamily="34" charset="0"/>
                        </a:rPr>
                        <a:t>Meeting the Needs of the Target Audience (D)</a:t>
                      </a:r>
                      <a:endParaRPr lang="en-GB" sz="1400" baseline="0" dirty="0">
                        <a:solidFill>
                          <a:schemeClr val="tx2">
                            <a:lumMod val="60000"/>
                            <a:lumOff val="40000"/>
                          </a:schemeClr>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3016981575"/>
              </p:ext>
            </p:extLst>
          </p:nvPr>
        </p:nvGraphicFramePr>
        <p:xfrm>
          <a:off x="395536" y="2310720"/>
          <a:ext cx="6120680" cy="3999776"/>
        </p:xfrm>
        <a:graphic>
          <a:graphicData uri="http://schemas.openxmlformats.org/drawingml/2006/table">
            <a:tbl>
              <a:tblPr firstRow="1" bandRow="1">
                <a:tableStyleId>{2D5ABB26-0587-4C30-8999-92F81FD0307C}</a:tableStyleId>
              </a:tblPr>
              <a:tblGrid>
                <a:gridCol w="295059"/>
                <a:gridCol w="5825621"/>
              </a:tblGrid>
              <a:tr h="162233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5 (P/M/D) –</a:t>
                      </a:r>
                      <a:r>
                        <a:rPr lang="en-GB" sz="1600" b="1" dirty="0" smtClean="0">
                          <a:latin typeface="Calibri" pitchFamily="34" charset="0"/>
                          <a:cs typeface="Calibri" pitchFamily="34" charset="0"/>
                        </a:rPr>
                        <a:t>‘One World’ </a:t>
                      </a:r>
                      <a:r>
                        <a:rPr kumimoji="0" lang="en-GB" sz="1600" kern="1200" dirty="0" smtClean="0">
                          <a:solidFill>
                            <a:schemeClr val="tx1"/>
                          </a:solidFill>
                          <a:latin typeface="Calibri" pitchFamily="34" charset="0"/>
                          <a:ea typeface="+mn-ea"/>
                          <a:cs typeface="Calibri" pitchFamily="34" charset="0"/>
                        </a:rPr>
                        <a:t> </a:t>
                      </a:r>
                      <a:r>
                        <a:rPr kumimoji="0" lang="en-GB" sz="1600" kern="1200" dirty="0" smtClean="0">
                          <a:solidFill>
                            <a:schemeClr val="tx1"/>
                          </a:solidFill>
                          <a:effectLst/>
                          <a:latin typeface="Calibri" pitchFamily="34" charset="0"/>
                          <a:ea typeface="+mn-ea"/>
                          <a:cs typeface="Calibri" pitchFamily="34" charset="0"/>
                        </a:rPr>
                        <a:t>would like you to test the ePortfolio website</a:t>
                      </a:r>
                      <a:r>
                        <a:rPr kumimoji="0" lang="en-GB" sz="1600" kern="1200" baseline="0" dirty="0" smtClean="0">
                          <a:solidFill>
                            <a:schemeClr val="tx1"/>
                          </a:solidFill>
                          <a:effectLst/>
                          <a:latin typeface="Calibri" pitchFamily="34" charset="0"/>
                          <a:ea typeface="+mn-ea"/>
                          <a:cs typeface="Calibri" pitchFamily="34" charset="0"/>
                        </a:rPr>
                        <a:t> so that it functions are it is supposed to with links to all assets. This should be tested on a stand alone computer so that the moderator can view it with working links separate from the network.</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0" kern="1200" baseline="0" dirty="0" smtClean="0">
                          <a:solidFill>
                            <a:schemeClr val="tx1"/>
                          </a:solidFill>
                          <a:effectLst/>
                          <a:latin typeface="Calibri" pitchFamily="34" charset="0"/>
                          <a:ea typeface="+mn-ea"/>
                          <a:cs typeface="Calibri" pitchFamily="34" charset="0"/>
                        </a:rPr>
                        <a:t>These tests should cover a wide range of features of your e-Portfolio  site. Click </a:t>
                      </a:r>
                      <a:r>
                        <a:rPr kumimoji="0" lang="en-GB" sz="1600" b="0" kern="1200" baseline="0" dirty="0" smtClean="0">
                          <a:solidFill>
                            <a:schemeClr val="tx1"/>
                          </a:solidFill>
                          <a:effectLst/>
                          <a:latin typeface="Calibri" pitchFamily="34" charset="0"/>
                          <a:ea typeface="+mn-ea"/>
                          <a:cs typeface="Calibri" pitchFamily="34" charset="0"/>
                          <a:hlinkClick r:id="rId4" action="ppaction://hlinkfile"/>
                        </a:rPr>
                        <a:t>here </a:t>
                      </a:r>
                      <a:r>
                        <a:rPr kumimoji="0" lang="en-GB" sz="1600" b="0" kern="1200" baseline="0" dirty="0" smtClean="0">
                          <a:solidFill>
                            <a:schemeClr val="tx1"/>
                          </a:solidFill>
                          <a:effectLst/>
                          <a:latin typeface="Calibri" pitchFamily="34" charset="0"/>
                          <a:ea typeface="+mn-ea"/>
                          <a:cs typeface="Calibri" pitchFamily="34" charset="0"/>
                        </a:rPr>
                        <a:t>for a testing frame.</a:t>
                      </a:r>
                      <a:endParaRPr kumimoji="0" lang="en-GB" sz="1600" b="0"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416456">
                <a:tc>
                  <a:txBody>
                    <a:bodyPr/>
                    <a:lstStyle/>
                    <a:p>
                      <a:pPr marL="0" indent="0" algn="ctr" rtl="0" eaLnBrk="1" latinLnBrk="0" hangingPunct="1"/>
                      <a:r>
                        <a:rPr kumimoji="0" lang="en-GB" sz="1600" b="1" kern="1200" dirty="0" smtClean="0">
                          <a:solidFill>
                            <a:schemeClr val="bg1"/>
                          </a:solidFill>
                          <a:latin typeface="Calibri" pitchFamily="34" charset="0"/>
                          <a:ea typeface="+mn-ea"/>
                          <a:cs typeface="Calibri" pitchFamily="34" charset="0"/>
                        </a:rPr>
                        <a:t>5</a:t>
                      </a:r>
                    </a:p>
                  </a:txBody>
                  <a:tcPr anchor="ct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baseline="0" dirty="0" smtClean="0">
                          <a:solidFill>
                            <a:schemeClr val="tx1"/>
                          </a:solidFill>
                          <a:effectLst/>
                          <a:latin typeface="Calibri" pitchFamily="34" charset="0"/>
                          <a:ea typeface="+mn-ea"/>
                          <a:cs typeface="Calibri" pitchFamily="34" charset="0"/>
                        </a:rPr>
                        <a:t>Produce a test table to test the elements and functions of the ePortfolio website.</a:t>
                      </a:r>
                      <a:endParaRPr kumimoji="0" lang="en-GB" sz="1600" kern="1200" dirty="0" smtClean="0">
                        <a:solidFill>
                          <a:schemeClr val="tx1"/>
                        </a:solidFill>
                        <a:effectLst/>
                        <a:latin typeface="Calibri" pitchFamily="34" charset="0"/>
                        <a:ea typeface="+mn-ea"/>
                        <a:cs typeface="Calibri" pitchFamily="34" charset="0"/>
                      </a:endParaRPr>
                    </a:p>
                  </a:txBody>
                  <a:tcPr/>
                </a:tc>
              </a:tr>
              <a:tr h="1427523">
                <a:tc>
                  <a:txBody>
                    <a:bodyPr/>
                    <a:lstStyle/>
                    <a:p>
                      <a:endParaRPr lang="en-GB" dirty="0"/>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600" kern="1200" dirty="0" smtClean="0">
                          <a:solidFill>
                            <a:schemeClr val="tx1"/>
                          </a:solidFill>
                          <a:effectLst/>
                          <a:latin typeface="Calibri" pitchFamily="34" charset="0"/>
                          <a:ea typeface="+mn-ea"/>
                          <a:cs typeface="Calibri" pitchFamily="34" charset="0"/>
                        </a:rPr>
                        <a:t>Tests should</a:t>
                      </a:r>
                      <a:r>
                        <a:rPr kumimoji="0" lang="en-GB" sz="1600" kern="1200" baseline="0" dirty="0" smtClean="0">
                          <a:solidFill>
                            <a:schemeClr val="tx1"/>
                          </a:solidFill>
                          <a:effectLst/>
                          <a:latin typeface="Calibri" pitchFamily="34" charset="0"/>
                          <a:ea typeface="+mn-ea"/>
                          <a:cs typeface="Calibri" pitchFamily="34" charset="0"/>
                        </a:rPr>
                        <a:t> be evidenced and evidence of testing should be provided as a link on the Context Pages for the moderator to show that you have attempted to demonstrate a willingness to find faults and repair them.</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600" b="0" kern="1200" baseline="0" dirty="0" smtClean="0">
                          <a:solidFill>
                            <a:schemeClr val="tx1"/>
                          </a:solidFill>
                          <a:effectLst/>
                          <a:latin typeface="Calibri" pitchFamily="34" charset="0"/>
                          <a:ea typeface="+mn-ea"/>
                          <a:cs typeface="Calibri" pitchFamily="34" charset="0"/>
                        </a:rPr>
                        <a:t>For </a:t>
                      </a:r>
                      <a:r>
                        <a:rPr kumimoji="0" lang="en-GB" sz="1600" b="0" kern="1200" baseline="0" dirty="0" smtClean="0">
                          <a:solidFill>
                            <a:srgbClr val="FF0000"/>
                          </a:solidFill>
                          <a:effectLst/>
                          <a:latin typeface="Calibri" pitchFamily="34" charset="0"/>
                          <a:ea typeface="+mn-ea"/>
                          <a:cs typeface="Calibri" pitchFamily="34" charset="0"/>
                        </a:rPr>
                        <a:t>Merit</a:t>
                      </a:r>
                      <a:r>
                        <a:rPr kumimoji="0" lang="en-GB" sz="1600" b="0" kern="1200" baseline="0" dirty="0" smtClean="0">
                          <a:solidFill>
                            <a:schemeClr val="tx1"/>
                          </a:solidFill>
                          <a:effectLst/>
                          <a:latin typeface="Calibri" pitchFamily="34" charset="0"/>
                          <a:ea typeface="+mn-ea"/>
                          <a:cs typeface="Calibri" pitchFamily="34" charset="0"/>
                        </a:rPr>
                        <a:t> and </a:t>
                      </a:r>
                      <a:r>
                        <a:rPr kumimoji="0" lang="en-GB" sz="1600" b="0" kern="1200" baseline="0" dirty="0" smtClean="0">
                          <a:solidFill>
                            <a:schemeClr val="tx2">
                              <a:lumMod val="60000"/>
                              <a:lumOff val="40000"/>
                            </a:schemeClr>
                          </a:solidFill>
                          <a:effectLst/>
                          <a:latin typeface="Calibri" pitchFamily="34" charset="0"/>
                          <a:ea typeface="+mn-ea"/>
                          <a:cs typeface="Calibri" pitchFamily="34" charset="0"/>
                        </a:rPr>
                        <a:t>Distinction</a:t>
                      </a:r>
                      <a:r>
                        <a:rPr kumimoji="0" lang="en-GB" sz="1600" b="0" kern="1200" baseline="0" dirty="0" smtClean="0">
                          <a:solidFill>
                            <a:schemeClr val="tx1"/>
                          </a:solidFill>
                          <a:effectLst/>
                          <a:latin typeface="Calibri" pitchFamily="34" charset="0"/>
                          <a:ea typeface="+mn-ea"/>
                          <a:cs typeface="Calibri" pitchFamily="34" charset="0"/>
                        </a:rPr>
                        <a:t> grades, tests should also include non functional tests like </a:t>
                      </a:r>
                      <a:r>
                        <a:rPr kumimoji="0" lang="en-GB" sz="1600" b="0" kern="1200" baseline="0" dirty="0" smtClean="0">
                          <a:solidFill>
                            <a:srgbClr val="FF0000"/>
                          </a:solidFill>
                          <a:effectLst/>
                          <a:latin typeface="Calibri" pitchFamily="34" charset="0"/>
                          <a:ea typeface="+mn-ea"/>
                          <a:cs typeface="Calibri" pitchFamily="34" charset="0"/>
                        </a:rPr>
                        <a:t>Ease of Use </a:t>
                      </a:r>
                      <a:r>
                        <a:rPr kumimoji="0" lang="en-GB" sz="1600" b="0" kern="1200" baseline="0" dirty="0" smtClean="0">
                          <a:solidFill>
                            <a:schemeClr val="tx1"/>
                          </a:solidFill>
                          <a:effectLst/>
                          <a:latin typeface="Calibri" pitchFamily="34" charset="0"/>
                          <a:ea typeface="+mn-ea"/>
                          <a:cs typeface="Calibri" pitchFamily="34" charset="0"/>
                        </a:rPr>
                        <a:t>and </a:t>
                      </a:r>
                      <a:r>
                        <a:rPr kumimoji="0" lang="en-GB" sz="1600" b="0" kern="1200" baseline="0" dirty="0" smtClean="0">
                          <a:solidFill>
                            <a:schemeClr val="tx2">
                              <a:lumMod val="60000"/>
                              <a:lumOff val="40000"/>
                            </a:schemeClr>
                          </a:solidFill>
                          <a:effectLst/>
                          <a:latin typeface="Calibri" pitchFamily="34" charset="0"/>
                          <a:ea typeface="+mn-ea"/>
                          <a:cs typeface="Calibri" pitchFamily="34" charset="0"/>
                        </a:rPr>
                        <a:t>Meeting the Needs of the Target Audience.</a:t>
                      </a:r>
                      <a:endParaRPr lang="en-GB" sz="1600" b="0" kern="1200" baseline="0" dirty="0" smtClean="0">
                        <a:solidFill>
                          <a:schemeClr val="tx2">
                            <a:lumMod val="60000"/>
                            <a:lumOff val="40000"/>
                          </a:schemeClr>
                        </a:solidFill>
                        <a:latin typeface="Calibri" pitchFamily="34" charset="0"/>
                        <a:ea typeface="+mn-ea"/>
                        <a:cs typeface="Calibri" pitchFamily="34" charset="0"/>
                      </a:endParaRPr>
                    </a:p>
                  </a:txBody>
                  <a:tcPr/>
                </a:tc>
              </a:tr>
            </a:tbl>
          </a:graphicData>
        </a:graphic>
      </p:graphicFrame>
      <p:pic>
        <p:nvPicPr>
          <p:cNvPr id="11" name="Picture 10" descr="Product"/>
          <p:cNvPicPr/>
          <p:nvPr/>
        </p:nvPicPr>
        <p:blipFill>
          <a:blip r:embed="rId5">
            <a:extLst>
              <a:ext uri="{28A0092B-C50C-407E-A947-70E740481C1C}">
                <a14:useLocalDpi xmlns:a14="http://schemas.microsoft.com/office/drawing/2010/main" val="0"/>
              </a:ext>
            </a:extLst>
          </a:blip>
          <a:srcRect/>
          <a:stretch>
            <a:fillRect/>
          </a:stretch>
        </p:blipFill>
        <p:spPr bwMode="auto">
          <a:xfrm>
            <a:off x="6156176" y="3573016"/>
            <a:ext cx="360040" cy="360040"/>
          </a:xfrm>
          <a:prstGeom prst="rect">
            <a:avLst/>
          </a:prstGeom>
          <a:noFill/>
          <a:ln>
            <a:noFill/>
          </a:ln>
        </p:spPr>
      </p:pic>
    </p:spTree>
    <p:extLst>
      <p:ext uri="{BB962C8B-B14F-4D97-AF65-F5344CB8AC3E}">
        <p14:creationId xmlns:p14="http://schemas.microsoft.com/office/powerpoint/2010/main" val="1247429963"/>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eWeston">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DD945F-B7B0-4691-A0D0-E2EAD6DA23B3}">
  <ds:schemaRefs>
    <ds:schemaRef ds:uri="http://schemas.microsoft.com/office/2006/documentManagement/types"/>
    <ds:schemaRef ds:uri="http://purl.org/dc/terms/"/>
    <ds:schemaRef ds:uri="http://www.w3.org/XML/1998/namespace"/>
    <ds:schemaRef ds:uri="http://purl.org/dc/elements/1.1/"/>
    <ds:schemaRef ds:uri="http://purl.org/dc/dcmityp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5A8F797-114D-47DC-A43E-E9D7D88718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26016</TotalTime>
  <Words>1597</Words>
  <Application>Microsoft Office PowerPoint</Application>
  <PresentationFormat>On-screen Show (4:3)</PresentationFormat>
  <Paragraphs>162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BrookeWeston</vt:lpstr>
      <vt:lpstr>PowerPoint Presentation</vt:lpstr>
      <vt:lpstr>Assignment Scenario</vt:lpstr>
      <vt:lpstr>Assignment Scenario</vt:lpstr>
      <vt:lpstr>Learning Outcome 5 – Assignment</vt:lpstr>
      <vt:lpstr>Learning Outcome 1 – Task 1</vt:lpstr>
      <vt:lpstr>Learning Outcome 5 – Task 2</vt:lpstr>
      <vt:lpstr>Learning Outcome 5 – Task 3</vt:lpstr>
      <vt:lpstr>Learning Outcome 5 – Task 4</vt:lpstr>
      <vt:lpstr>Learning Outcome 5 – Task 5</vt:lpstr>
      <vt:lpstr>LO5 – Assessment (P, M, D)</vt:lpstr>
    </vt:vector>
  </TitlesOfParts>
  <Company>Brooke Weston CTC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R002 Unit 2 - LO1 Cambridge L2</dc:title>
  <dc:subject>eBusiness</dc:subject>
  <dc:creator>KPA</dc:creator>
  <cp:lastModifiedBy>Stephen Rafferty</cp:lastModifiedBy>
  <cp:revision>1179</cp:revision>
  <cp:lastPrinted>2012-09-28T14:36:43Z</cp:lastPrinted>
  <dcterms:created xsi:type="dcterms:W3CDTF">2008-03-12T11:01:44Z</dcterms:created>
  <dcterms:modified xsi:type="dcterms:W3CDTF">2014-02-09T16:40:15Z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Brooke Weston Academy</vt:lpwstr>
  </property>
  <property fmtid="{D5CDD505-2E9C-101B-9397-08002B2CF9AE}" pid="2" name="ContentTypeId">
    <vt:lpwstr>0x0101006303C8A099435F469B82EC500073A18D</vt:lpwstr>
  </property>
  <property fmtid="{D5CDD505-2E9C-101B-9397-08002B2CF9AE}" pid="3" name="Unit">
    <vt:lpwstr>U1</vt:lpwstr>
  </property>
</Properties>
</file>